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6" r:id="rId2"/>
    <p:sldId id="375" r:id="rId3"/>
    <p:sldId id="373" r:id="rId4"/>
    <p:sldId id="346" r:id="rId5"/>
    <p:sldId id="371" r:id="rId6"/>
    <p:sldId id="367" r:id="rId7"/>
    <p:sldId id="368" r:id="rId8"/>
    <p:sldId id="366" r:id="rId9"/>
    <p:sldId id="374" r:id="rId10"/>
    <p:sldId id="369" r:id="rId11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7680"/>
    <a:srgbClr val="998579"/>
    <a:srgbClr val="3172BB"/>
    <a:srgbClr val="758A95"/>
    <a:srgbClr val="584A42"/>
    <a:srgbClr val="C1B59B"/>
    <a:srgbClr val="D4E32D"/>
    <a:srgbClr val="3A2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0" autoAdjust="0"/>
    <p:restoredTop sz="89744" autoAdjust="0"/>
  </p:normalViewPr>
  <p:slideViewPr>
    <p:cSldViewPr snapToGrid="0">
      <p:cViewPr varScale="1">
        <p:scale>
          <a:sx n="113" d="100"/>
          <a:sy n="113" d="100"/>
        </p:scale>
        <p:origin x="15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76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BF082-9CF1-46F6-8E34-ED4433E35411}" type="datetimeFigureOut">
              <a:rPr lang="en-US" smtClean="0"/>
              <a:t>5/18/2016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B03A9-F937-4C05-AC67-46BB54A62E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62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E11873-D485-48D5-86F3-6B7D14C798F3}" type="datetime1">
              <a:rPr lang="en-US"/>
              <a:pPr>
                <a:defRPr/>
              </a:pPr>
              <a:t>5/18/2016</a:t>
            </a:fld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EA3347-71A1-4DDC-B7BC-F56A0BB6C3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309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9328" y="4415790"/>
            <a:ext cx="5590032" cy="43380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747D5F-BC12-4BC8-AD20-4BEA25F6DF2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79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747D5F-BC12-4BC8-AD20-4BEA25F6DF2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795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A3347-71A1-4DDC-B7BC-F56A0BB6C33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965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A3347-71A1-4DDC-B7BC-F56A0BB6C33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62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8933" y="4536839"/>
            <a:ext cx="5842000" cy="4302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6901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8933" y="4536839"/>
            <a:ext cx="5842000" cy="4302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0593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A3347-71A1-4DDC-B7BC-F56A0BB6C33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6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A3347-71A1-4DDC-B7BC-F56A0BB6C33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1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8933" y="4536839"/>
            <a:ext cx="5842000" cy="4302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7680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A3347-71A1-4DDC-B7BC-F56A0BB6C33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23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440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A107E-B0A0-437C-B098-9D69E42A46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83D65-8F17-4582-9CF8-4192D31071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08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E264E-8794-49CF-B628-2A098B2FFD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5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47977-ED30-49AE-A6C2-8E2B3BFDC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6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89ED3-B7BE-4C13-9C43-148CD38FD3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395BB-ACF8-4F77-8EF2-F044E52C79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899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80377-C6AD-4CE7-9EC9-19ECB86C54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27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8FCD3-CB9C-4271-B326-D66EF76849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29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7C447-58B2-4215-AD78-B167E29811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3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952E2-C0EE-46E6-8295-C11C12919B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5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E9AA0-5741-4E00-83FE-8666DFAFC0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71475"/>
          </a:xfrm>
          <a:prstGeom prst="rect">
            <a:avLst/>
          </a:prstGeom>
          <a:solidFill>
            <a:srgbClr val="3172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7D8F3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C6D9F1"/>
                </a:solidFill>
              </a:defRPr>
            </a:lvl1pPr>
          </a:lstStyle>
          <a:p>
            <a:pPr>
              <a:defRPr/>
            </a:pPr>
            <a:fld id="{F536619B-B5FD-491A-8842-4020DDCB9A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6"/>
          <p:cNvSpPr>
            <a:spLocks noChangeArrowheads="1"/>
          </p:cNvSpPr>
          <p:nvPr userDrawn="1"/>
        </p:nvSpPr>
        <p:spPr bwMode="auto">
          <a:xfrm>
            <a:off x="0" y="352425"/>
            <a:ext cx="9144000" cy="600075"/>
          </a:xfrm>
          <a:prstGeom prst="rect">
            <a:avLst/>
          </a:prstGeom>
          <a:solidFill>
            <a:srgbClr val="3232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9" name="Line 16"/>
          <p:cNvSpPr>
            <a:spLocks noChangeShapeType="1"/>
          </p:cNvSpPr>
          <p:nvPr userDrawn="1"/>
        </p:nvSpPr>
        <p:spPr bwMode="auto">
          <a:xfrm>
            <a:off x="0" y="314325"/>
            <a:ext cx="9144000" cy="0"/>
          </a:xfrm>
          <a:prstGeom prst="line">
            <a:avLst/>
          </a:prstGeom>
          <a:noFill/>
          <a:ln w="19050">
            <a:solidFill>
              <a:srgbClr val="3232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Tacoma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2152650"/>
            <a:ext cx="9144000" cy="4705350"/>
          </a:xfrm>
          <a:prstGeom prst="rect">
            <a:avLst/>
          </a:prstGeom>
          <a:solidFill>
            <a:srgbClr val="3172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2152650"/>
            <a:ext cx="9144000" cy="866775"/>
          </a:xfrm>
          <a:prstGeom prst="rect">
            <a:avLst/>
          </a:prstGeom>
          <a:solidFill>
            <a:srgbClr val="3232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3077" name="Line 16"/>
          <p:cNvSpPr>
            <a:spLocks noChangeShapeType="1"/>
          </p:cNvSpPr>
          <p:nvPr/>
        </p:nvSpPr>
        <p:spPr bwMode="auto">
          <a:xfrm>
            <a:off x="0" y="3057525"/>
            <a:ext cx="9144000" cy="0"/>
          </a:xfrm>
          <a:prstGeom prst="line">
            <a:avLst/>
          </a:prstGeom>
          <a:noFill/>
          <a:ln w="19050">
            <a:solidFill>
              <a:srgbClr val="3232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191358" y="3095626"/>
            <a:ext cx="6875584" cy="385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sz="3600" b="1" dirty="0" smtClean="0">
                <a:solidFill>
                  <a:srgbClr val="C6D9F1"/>
                </a:solidFill>
              </a:rPr>
              <a:t>Career Day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2600" b="1" dirty="0" smtClean="0">
                <a:solidFill>
                  <a:srgbClr val="C6D9F1"/>
                </a:solidFill>
              </a:rPr>
              <a:t>[Name of] School</a:t>
            </a:r>
            <a:br>
              <a:rPr lang="en-US" sz="2600" b="1" dirty="0" smtClean="0">
                <a:solidFill>
                  <a:srgbClr val="C6D9F1"/>
                </a:solidFill>
              </a:rPr>
            </a:br>
            <a:r>
              <a:rPr lang="en-US" sz="2600" dirty="0" smtClean="0">
                <a:solidFill>
                  <a:srgbClr val="C6D9F1"/>
                </a:solidFill>
              </a:rPr>
              <a:t>Date</a:t>
            </a:r>
          </a:p>
          <a:p>
            <a:pPr algn="ctr" eaLnBrk="1" hangingPunct="1">
              <a:lnSpc>
                <a:spcPct val="110000"/>
              </a:lnSpc>
            </a:pPr>
            <a:endParaRPr lang="en-US" sz="800" dirty="0">
              <a:solidFill>
                <a:srgbClr val="C6D9F1"/>
              </a:solidFill>
            </a:endParaRPr>
          </a:p>
          <a:p>
            <a:pPr algn="ctr" eaLnBrk="1" hangingPunct="1">
              <a:lnSpc>
                <a:spcPct val="110000"/>
              </a:lnSpc>
            </a:pPr>
            <a:r>
              <a:rPr lang="en-US" sz="2600" dirty="0" smtClean="0">
                <a:solidFill>
                  <a:srgbClr val="C6D9F1"/>
                </a:solidFill>
              </a:rPr>
              <a:t>[Presenter Name]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2600" dirty="0" smtClean="0">
                <a:solidFill>
                  <a:srgbClr val="C6D9F1"/>
                </a:solidFill>
              </a:rPr>
              <a:t>[Work place</a:t>
            </a:r>
            <a:r>
              <a:rPr lang="en-US" sz="2600" dirty="0" smtClean="0">
                <a:solidFill>
                  <a:srgbClr val="C6D9F1"/>
                </a:solidFill>
              </a:rPr>
              <a:t>]</a:t>
            </a:r>
          </a:p>
          <a:p>
            <a:pPr algn="ctr" eaLnBrk="1" hangingPunct="1">
              <a:lnSpc>
                <a:spcPct val="110000"/>
              </a:lnSpc>
            </a:pPr>
            <a:endParaRPr lang="en-US" sz="2600" dirty="0">
              <a:solidFill>
                <a:srgbClr val="C6D9F1"/>
              </a:solidFill>
            </a:endParaRPr>
          </a:p>
          <a:p>
            <a:pPr algn="ctr" eaLnBrk="1" hangingPunct="1">
              <a:lnSpc>
                <a:spcPct val="110000"/>
              </a:lnSpc>
            </a:pPr>
            <a:r>
              <a:rPr lang="en-US" sz="1400" u="sng" dirty="0">
                <a:solidFill>
                  <a:srgbClr val="FFC000"/>
                </a:solidFill>
              </a:rPr>
              <a:t>Note</a:t>
            </a:r>
            <a:r>
              <a:rPr lang="en-US" sz="1400" dirty="0">
                <a:solidFill>
                  <a:srgbClr val="FFC000"/>
                </a:solidFill>
              </a:rPr>
              <a:t>: </a:t>
            </a:r>
            <a:r>
              <a:rPr lang="en-US" sz="1400" dirty="0" smtClean="0">
                <a:solidFill>
                  <a:srgbClr val="FFC000"/>
                </a:solidFill>
              </a:rPr>
              <a:t>This presentation may only </a:t>
            </a:r>
            <a:r>
              <a:rPr lang="en-US" sz="1400" dirty="0">
                <a:solidFill>
                  <a:srgbClr val="FFC000"/>
                </a:solidFill>
              </a:rPr>
              <a:t>be used  for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1400" dirty="0">
                <a:solidFill>
                  <a:srgbClr val="FFC000"/>
                </a:solidFill>
              </a:rPr>
              <a:t>non-commercial, educational purposes. Any other use is strictly prohibited</a:t>
            </a:r>
          </a:p>
          <a:p>
            <a:pPr algn="ctr" eaLnBrk="1" hangingPunct="1">
              <a:lnSpc>
                <a:spcPct val="110000"/>
              </a:lnSpc>
            </a:pPr>
            <a:endParaRPr lang="en-US" sz="2600" dirty="0" smtClean="0">
              <a:solidFill>
                <a:srgbClr val="C6D9F1"/>
              </a:solidFill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228600" y="2327275"/>
            <a:ext cx="88011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4500" b="1" dirty="0" smtClean="0">
                <a:solidFill>
                  <a:schemeClr val="bg1"/>
                </a:solidFill>
                <a:cs typeface="Arial" charset="0"/>
              </a:rPr>
              <a:t>Urban (City) Planning</a:t>
            </a:r>
            <a:endParaRPr lang="en-US" sz="4500" b="1" dirty="0">
              <a:solidFill>
                <a:srgbClr val="37609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3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0" y="2981325"/>
            <a:ext cx="9144000" cy="3876675"/>
          </a:xfrm>
          <a:prstGeom prst="rect">
            <a:avLst/>
          </a:prstGeom>
          <a:solidFill>
            <a:srgbClr val="3172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0" y="2954338"/>
            <a:ext cx="9144000" cy="866775"/>
          </a:xfrm>
          <a:prstGeom prst="rect">
            <a:avLst/>
          </a:prstGeom>
          <a:solidFill>
            <a:srgbClr val="3232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51204" name="TextBox 5"/>
          <p:cNvSpPr txBox="1">
            <a:spLocks noChangeArrowheads="1"/>
          </p:cNvSpPr>
          <p:nvPr/>
        </p:nvSpPr>
        <p:spPr bwMode="auto">
          <a:xfrm>
            <a:off x="228600" y="3128963"/>
            <a:ext cx="88011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r>
              <a:rPr lang="en-US" sz="4500" b="1" dirty="0" smtClean="0">
                <a:solidFill>
                  <a:schemeClr val="bg1"/>
                </a:solidFill>
                <a:cs typeface="Arial" charset="0"/>
              </a:rPr>
              <a:t>Questions? </a:t>
            </a:r>
            <a:endParaRPr lang="en-US" sz="4500" b="1" dirty="0">
              <a:solidFill>
                <a:srgbClr val="376092"/>
              </a:solidFill>
              <a:cs typeface="Arial" charset="0"/>
            </a:endParaRPr>
          </a:p>
        </p:txBody>
      </p:sp>
      <p:sp>
        <p:nvSpPr>
          <p:cNvPr id="51205" name="Line 16"/>
          <p:cNvSpPr>
            <a:spLocks noChangeShapeType="1"/>
          </p:cNvSpPr>
          <p:nvPr/>
        </p:nvSpPr>
        <p:spPr bwMode="auto">
          <a:xfrm>
            <a:off x="0" y="3859213"/>
            <a:ext cx="9144000" cy="0"/>
          </a:xfrm>
          <a:prstGeom prst="line">
            <a:avLst/>
          </a:prstGeom>
          <a:noFill/>
          <a:ln w="19050">
            <a:solidFill>
              <a:srgbClr val="3232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53258" y="4129207"/>
            <a:ext cx="8576442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ct val="75000"/>
              </a:lnSpc>
              <a:spcBef>
                <a:spcPct val="50000"/>
              </a:spcBef>
            </a:pPr>
            <a:endParaRPr lang="en-US" sz="28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THANK YOU</a:t>
            </a:r>
            <a:r>
              <a:rPr lang="en-US" sz="2400" b="1" dirty="0">
                <a:solidFill>
                  <a:schemeClr val="bg1"/>
                </a:solidFill>
              </a:rPr>
              <a:t>!</a:t>
            </a:r>
          </a:p>
          <a:p>
            <a:pPr algn="ctr" defTabSz="914400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[name, etc.]</a:t>
            </a:r>
          </a:p>
          <a:p>
            <a:pPr defTabSz="914400" eaLnBrk="1" hangingPunct="1">
              <a:lnSpc>
                <a:spcPct val="75000"/>
              </a:lnSpc>
              <a:spcBef>
                <a:spcPct val="50000"/>
              </a:spcBef>
            </a:pP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952E2-C0EE-46E6-8295-C11C12919BD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01" y="1208683"/>
            <a:ext cx="4137563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055" y="1081453"/>
            <a:ext cx="3909996" cy="246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51" y="4043431"/>
            <a:ext cx="3745462" cy="2377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55" y="4134871"/>
            <a:ext cx="4082143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3825" y="436881"/>
            <a:ext cx="5636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Career Day—Urban Planning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28234" y="3567454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10662" y="3616935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Now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944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952E2-C0EE-46E6-8295-C11C12919BD2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7175" y="381000"/>
            <a:ext cx="8026400" cy="628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</a:rPr>
              <a:t>SimCity…but more complicated </a:t>
            </a:r>
          </a:p>
        </p:txBody>
      </p:sp>
      <p:pic>
        <p:nvPicPr>
          <p:cNvPr id="21" name="Picture 20" descr="http://s3.amazonaws.com/digitaltrends-uploads-prod/2013/03/simcity-2013-screenshot-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34" y="4514348"/>
            <a:ext cx="3474720" cy="2174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 descr="http://media.pcgamer.com/files/2013/01/SimCity-8-cop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1302045"/>
            <a:ext cx="4114800" cy="2926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 descr="https://eaassets-a.akamaihd.net/origin-com-store-damassets/content/dam/eadam/S/SIMCITY_(2013)/71480/default/Origin_Screenshot/71480_screenshot930x524420121208095344a4727b0698d7d9f0afe8a2475c/930.0x524.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330" y="4514348"/>
            <a:ext cx="3474720" cy="2103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12" name="Picture 16" descr="http://upload.wikimedia.org/wikipedia/en/thumb/5/5f/SimCity_2013_Limited_Edition_cover.png/250px-SimCity_2013_Limited_Edition_cov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31" y="1256325"/>
            <a:ext cx="2143126" cy="301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560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23825" y="295275"/>
            <a:ext cx="8934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464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0C947C0C-6AF6-4835-BAE8-8498EA134803}" type="slidenum">
              <a:rPr lang="en-US" sz="1200" b="1" smtClean="0">
                <a:solidFill>
                  <a:schemeClr val="tx2">
                    <a:lumMod val="20000"/>
                    <a:lumOff val="80000"/>
                  </a:schemeClr>
                </a:solidFill>
                <a:ea typeface="MS PGothic" pitchFamily="34" charset="-128"/>
              </a:rPr>
              <a:pPr algn="r" eaLnBrk="1" hangingPunct="1">
                <a:defRPr/>
              </a:pPr>
              <a:t>4</a:t>
            </a:fld>
            <a:endParaRPr lang="en-US" sz="1200" b="1" dirty="0" smtClean="0">
              <a:solidFill>
                <a:schemeClr val="tx2">
                  <a:lumMod val="20000"/>
                  <a:lumOff val="80000"/>
                </a:schemeClr>
              </a:solidFill>
              <a:ea typeface="MS PGothic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952E2-C0EE-46E6-8295-C11C12919BD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3825" y="436881"/>
            <a:ext cx="5636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Career Day—Urban Planning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3827" y="1380392"/>
            <a:ext cx="563689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i="1" dirty="0" smtClean="0"/>
              <a:t>Urban planners</a:t>
            </a:r>
            <a:r>
              <a:rPr lang="en-US" sz="1800" b="1" dirty="0" smtClean="0"/>
              <a:t>  </a:t>
            </a:r>
            <a:r>
              <a:rPr lang="en-US" sz="1800" dirty="0" smtClean="0"/>
              <a:t>need to </a:t>
            </a:r>
            <a:r>
              <a:rPr lang="en-US" sz="1800" dirty="0"/>
              <a:t>figure out </a:t>
            </a:r>
            <a:r>
              <a:rPr lang="en-US" sz="1800" b="1" u="sng" dirty="0">
                <a:solidFill>
                  <a:srgbClr val="0070C0"/>
                </a:solidFill>
              </a:rPr>
              <a:t>the </a:t>
            </a:r>
            <a:r>
              <a:rPr lang="en-US" sz="1800" b="1" u="sng" dirty="0" smtClean="0">
                <a:solidFill>
                  <a:srgbClr val="0070C0"/>
                </a:solidFill>
              </a:rPr>
              <a:t>highest and best use</a:t>
            </a:r>
            <a:r>
              <a:rPr lang="en-US" sz="1800" dirty="0" smtClean="0"/>
              <a:t> of land and the environment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Planners must   </a:t>
            </a:r>
            <a:r>
              <a:rPr lang="en-US" b="1" u="sng" dirty="0">
                <a:solidFill>
                  <a:srgbClr val="0070C0"/>
                </a:solidFill>
              </a:rPr>
              <a:t>balance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smtClean="0"/>
              <a:t>many </a:t>
            </a:r>
            <a:r>
              <a:rPr lang="en-US" dirty="0"/>
              <a:t>things: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housing</a:t>
            </a:r>
            <a:r>
              <a:rPr lang="en-US" dirty="0"/>
              <a:t>, </a:t>
            </a:r>
            <a:r>
              <a:rPr lang="en-US" dirty="0" smtClean="0"/>
              <a:t>jobs and schools, </a:t>
            </a:r>
            <a:r>
              <a:rPr lang="en-US" dirty="0"/>
              <a:t>traffic, </a:t>
            </a:r>
            <a:r>
              <a:rPr lang="en-US" dirty="0" smtClean="0"/>
              <a:t>parks, farms, open space, places to do every day things, have fun</a:t>
            </a:r>
            <a:br>
              <a:rPr lang="en-US" dirty="0" smtClean="0"/>
            </a:br>
            <a:r>
              <a:rPr lang="en-US" dirty="0" smtClean="0"/>
              <a:t>And also protect the environment: air, water, and nature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Planners make  </a:t>
            </a:r>
            <a:r>
              <a:rPr lang="en-US" b="1" u="sng" dirty="0">
                <a:solidFill>
                  <a:srgbClr val="0070C0"/>
                </a:solidFill>
              </a:rPr>
              <a:t>new </a:t>
            </a:r>
            <a:r>
              <a:rPr lang="en-US" b="1" u="sng" dirty="0" smtClean="0">
                <a:solidFill>
                  <a:srgbClr val="0070C0"/>
                </a:solidFill>
              </a:rPr>
              <a:t>plans</a:t>
            </a:r>
            <a:r>
              <a:rPr lang="en-US" b="1" dirty="0" smtClean="0">
                <a:solidFill>
                  <a:srgbClr val="0070C0"/>
                </a:solidFill>
              </a:rPr>
              <a:t>   </a:t>
            </a:r>
            <a:r>
              <a:rPr lang="en-US" dirty="0" smtClean="0"/>
              <a:t>when more people move into a community or are </a:t>
            </a:r>
            <a:r>
              <a:rPr lang="en-US" dirty="0"/>
              <a:t>expected to.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Before </a:t>
            </a:r>
            <a:r>
              <a:rPr lang="en-US" dirty="0"/>
              <a:t>making plans for a community, planners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need to  </a:t>
            </a:r>
            <a:r>
              <a:rPr lang="en-US" b="1" u="sng" dirty="0">
                <a:solidFill>
                  <a:srgbClr val="0070C0"/>
                </a:solidFill>
              </a:rPr>
              <a:t>know where everything </a:t>
            </a:r>
            <a:r>
              <a:rPr lang="en-US" b="1" u="sng" dirty="0" smtClean="0">
                <a:solidFill>
                  <a:srgbClr val="0070C0"/>
                </a:solidFill>
              </a:rPr>
              <a:t>is</a:t>
            </a:r>
            <a:r>
              <a:rPr lang="en-US" b="1" dirty="0" smtClean="0">
                <a:solidFill>
                  <a:srgbClr val="0070C0"/>
                </a:solidFill>
              </a:rPr>
              <a:t> 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dirty="0" smtClean="0"/>
              <a:t>and how things are being used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Planners out how many people use the streets, highways, water, sewers, schools, libraries, museums, and parks. Planners 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0070C0"/>
                </a:solidFill>
              </a:rPr>
              <a:t>listen </a:t>
            </a:r>
            <a:r>
              <a:rPr lang="en-US" b="1" u="sng" dirty="0">
                <a:solidFill>
                  <a:srgbClr val="0070C0"/>
                </a:solidFill>
              </a:rPr>
              <a:t>to the advice of people</a:t>
            </a:r>
            <a:r>
              <a:rPr lang="en-US" b="1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who </a:t>
            </a:r>
            <a:r>
              <a:rPr lang="en-US" dirty="0"/>
              <a:t>live in the communities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2" name="Picture 11" descr="C:\Users\Cederna\AppData\Local\Microsoft\Windows\Temporary Internet Files\Content.IE5\VPHRKU9O\MP900382896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650" y="4879767"/>
            <a:ext cx="2550257" cy="169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Cederna\AppData\Local\Microsoft\Windows\Temporary Internet Files\Content.IE5\G35NB2R8\MP900382892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176" y="2136567"/>
            <a:ext cx="128016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651" y="2136567"/>
            <a:ext cx="127952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 descr="C:\Users\Cederna\AppData\Local\Microsoft\Windows\Temporary Internet Files\Content.IE5\R6F3H0FX\MP900382899[1]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748" y="3050967"/>
            <a:ext cx="128016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 descr="C:\Users\Cederna\AppData\Local\Microsoft\Windows\Temporary Internet Files\Content.IE5\R6F3H0FX\MP900382910[1]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746" y="3050967"/>
            <a:ext cx="128143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 descr="C:\Users\Cederna\AppData\Local\Microsoft\Windows\Temporary Internet Files\Content.IE5\R6F3H0FX\MP900382908[1]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748" y="3965367"/>
            <a:ext cx="128016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 descr="C:\Users\Cederna\AppData\Local\Microsoft\Windows\Temporary Internet Files\Content.IE5\G35NB2R8\MP900382903[1]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651" y="3965367"/>
            <a:ext cx="128206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0" name="Picture 26" descr="C:\Users\Cederna\AppData\Local\Microsoft\Windows\Temporary Internet Files\Content.IE5\0NHCSUFK\MP900382912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88" y="1222167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C:\Users\Cederna\AppData\Local\Microsoft\Windows\Temporary Internet Files\Content.IE5\0NHCSUFK\MP900382912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88" y="1222167"/>
            <a:ext cx="1280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C:\Users\Cederna\AppData\Local\Microsoft\Windows\Temporary Internet Files\Content.IE5\QPHYY3HF\MP900382902[1]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747" y="1222167"/>
            <a:ext cx="128016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4712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23825" y="295275"/>
            <a:ext cx="8934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464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0C947C0C-6AF6-4835-BAE8-8498EA134803}" type="slidenum">
              <a:rPr lang="en-US" sz="1200" b="1" smtClean="0">
                <a:solidFill>
                  <a:schemeClr val="tx2">
                    <a:lumMod val="20000"/>
                    <a:lumOff val="80000"/>
                  </a:schemeClr>
                </a:solidFill>
                <a:ea typeface="MS PGothic" pitchFamily="34" charset="-128"/>
              </a:rPr>
              <a:pPr algn="r" eaLnBrk="1" hangingPunct="1">
                <a:defRPr/>
              </a:pPr>
              <a:t>5</a:t>
            </a:fld>
            <a:endParaRPr lang="en-US" sz="1200" b="1" dirty="0" smtClean="0">
              <a:solidFill>
                <a:schemeClr val="tx2">
                  <a:lumMod val="20000"/>
                  <a:lumOff val="80000"/>
                </a:schemeClr>
              </a:solidFill>
              <a:ea typeface="MS PGothic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952E2-C0EE-46E6-8295-C11C12919BD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7730" y="1057275"/>
            <a:ext cx="580292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 smtClean="0"/>
          </a:p>
          <a:p>
            <a:r>
              <a:rPr lang="en-US" sz="2000" b="1" dirty="0" smtClean="0"/>
              <a:t>Cities </a:t>
            </a:r>
            <a:r>
              <a:rPr lang="en-US" sz="2000" b="1" dirty="0"/>
              <a:t>have certain things in </a:t>
            </a:r>
            <a:r>
              <a:rPr lang="en-US" sz="2000" b="1" dirty="0" smtClean="0"/>
              <a:t>common: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800" dirty="0" smtClean="0"/>
              <a:t>Where </a:t>
            </a:r>
            <a:r>
              <a:rPr lang="en-US" sz="1800" dirty="0"/>
              <a:t>people live with </a:t>
            </a:r>
            <a:r>
              <a:rPr lang="en-US" sz="1800" dirty="0" smtClean="0"/>
              <a:t>other people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800" dirty="0" smtClean="0"/>
              <a:t>Jobs</a:t>
            </a:r>
            <a:r>
              <a:rPr lang="en-US" sz="1800" dirty="0"/>
              <a:t>, Schools, Hospitals, </a:t>
            </a:r>
            <a:r>
              <a:rPr lang="en-US" sz="1800" dirty="0" smtClean="0"/>
              <a:t>Places </a:t>
            </a:r>
            <a:r>
              <a:rPr lang="en-US" sz="1800" dirty="0"/>
              <a:t>for </a:t>
            </a:r>
            <a:r>
              <a:rPr lang="en-US" sz="1800" dirty="0" smtClean="0"/>
              <a:t>Art Culture </a:t>
            </a:r>
            <a:r>
              <a:rPr lang="en-US" sz="1800" dirty="0"/>
              <a:t>and </a:t>
            </a:r>
            <a:r>
              <a:rPr lang="en-US" sz="1800" dirty="0" smtClean="0"/>
              <a:t>Sports, Parks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800" dirty="0" smtClean="0"/>
              <a:t>Shops </a:t>
            </a:r>
            <a:r>
              <a:rPr lang="en-US" sz="1800" dirty="0"/>
              <a:t>and </a:t>
            </a:r>
            <a:r>
              <a:rPr lang="en-US" sz="1800" dirty="0" smtClean="0"/>
              <a:t>Markets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800" dirty="0" smtClean="0"/>
              <a:t>Industry (where things are made)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800" dirty="0" smtClean="0"/>
              <a:t>Transportation Systems (cars, buses, trains, ferries)</a:t>
            </a:r>
            <a:br>
              <a:rPr lang="en-US" sz="1800" dirty="0" smtClean="0"/>
            </a:br>
            <a:endParaRPr lang="en-US" sz="1800" dirty="0" smtClean="0"/>
          </a:p>
          <a:p>
            <a:endParaRPr lang="en-US" dirty="0" smtClean="0"/>
          </a:p>
          <a:p>
            <a:r>
              <a:rPr lang="en-US" sz="2000" b="1" dirty="0" smtClean="0"/>
              <a:t>But cities aren’t all the same: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800" dirty="0" smtClean="0"/>
              <a:t>Geography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800" dirty="0" smtClean="0"/>
              <a:t>Number of people living there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800" dirty="0" smtClean="0"/>
              <a:t>Culture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800" dirty="0" smtClean="0"/>
              <a:t>Climate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800" dirty="0" smtClean="0"/>
              <a:t>Build-able land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800" dirty="0" smtClean="0"/>
              <a:t>Coastal, Inland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800" dirty="0" smtClean="0"/>
              <a:t>History, Age of the city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825" y="436881"/>
            <a:ext cx="5636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Career Day—Urban Planning</a:t>
            </a:r>
            <a:endParaRPr lang="en-US" dirty="0"/>
          </a:p>
        </p:txBody>
      </p:sp>
      <p:pic>
        <p:nvPicPr>
          <p:cNvPr id="12" name="Picture 23" descr="SeattleDa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886" y="1057275"/>
            <a:ext cx="164465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2" descr="Brid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194" y="2628535"/>
            <a:ext cx="1646237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3" descr="PierceCount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2" y="4242044"/>
            <a:ext cx="1646238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SeaTacTow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5012897"/>
            <a:ext cx="1646238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902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952E2-C0EE-46E6-8295-C11C12919BD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82714" y="1120994"/>
            <a:ext cx="43609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/>
              <a:t>LIVING</a:t>
            </a:r>
          </a:p>
          <a:p>
            <a:r>
              <a:rPr lang="en-US" sz="1800" dirty="0" smtClean="0"/>
              <a:t>Where do people live? In what types of houses?</a:t>
            </a:r>
          </a:p>
          <a:p>
            <a:endParaRPr lang="en-US" sz="1800" b="1" u="sng" dirty="0" smtClean="0"/>
          </a:p>
          <a:p>
            <a:endParaRPr lang="en-US" sz="1800" b="1" u="sng" dirty="0" smtClean="0"/>
          </a:p>
          <a:p>
            <a:r>
              <a:rPr lang="en-US" sz="1800" b="1" u="sng" dirty="0" smtClean="0"/>
              <a:t>WORKING &amp; GOING TO SCHOOL</a:t>
            </a:r>
          </a:p>
          <a:p>
            <a:r>
              <a:rPr lang="en-US" sz="1800" dirty="0" smtClean="0"/>
              <a:t>Where do people work? What are their jobs?</a:t>
            </a:r>
          </a:p>
          <a:p>
            <a:r>
              <a:rPr lang="en-US" sz="1800" dirty="0" smtClean="0"/>
              <a:t>Where do students go to school?</a:t>
            </a:r>
          </a:p>
          <a:p>
            <a:endParaRPr lang="en-US" sz="1800" dirty="0"/>
          </a:p>
          <a:p>
            <a:pPr algn="r"/>
            <a:r>
              <a:rPr lang="en-US" sz="1800" b="1" u="sng" dirty="0" smtClean="0"/>
              <a:t>TRAVELING</a:t>
            </a:r>
            <a:br>
              <a:rPr lang="en-US" sz="1800" b="1" u="sng" dirty="0" smtClean="0"/>
            </a:br>
            <a:r>
              <a:rPr lang="en-US" sz="1800" dirty="0" smtClean="0"/>
              <a:t>How do people get around their neighborhoods? </a:t>
            </a:r>
            <a:br>
              <a:rPr lang="en-US" sz="1800" dirty="0" smtClean="0"/>
            </a:br>
            <a:r>
              <a:rPr lang="en-US" sz="1800" dirty="0" smtClean="0"/>
              <a:t>Get to work? Travel?</a:t>
            </a:r>
          </a:p>
          <a:p>
            <a:endParaRPr lang="en-US" sz="1800" dirty="0"/>
          </a:p>
          <a:p>
            <a:pPr algn="r"/>
            <a:endParaRPr lang="en-US" sz="1800" dirty="0" smtClean="0"/>
          </a:p>
          <a:p>
            <a:pPr algn="r"/>
            <a:r>
              <a:rPr lang="en-US" sz="1800" b="1" u="sng" dirty="0" smtClean="0"/>
              <a:t>HAVING FUN</a:t>
            </a:r>
          </a:p>
          <a:p>
            <a:pPr algn="r"/>
            <a:r>
              <a:rPr lang="en-US" sz="1800" dirty="0" smtClean="0"/>
              <a:t>What do people do for fun? Indoors? Outdoors? Parks? </a:t>
            </a:r>
          </a:p>
          <a:p>
            <a:pPr algn="r"/>
            <a:r>
              <a:rPr lang="en-US" sz="1800" dirty="0" smtClean="0"/>
              <a:t>Stadiums? Museums? </a:t>
            </a:r>
          </a:p>
        </p:txBody>
      </p:sp>
      <p:pic>
        <p:nvPicPr>
          <p:cNvPr id="6" name="Picture 30" descr="InternationalFounta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515" y="4772039"/>
            <a:ext cx="1828800" cy="193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KitsapFerr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645" y="1918992"/>
            <a:ext cx="1828800" cy="192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GirlsBu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78" y="3937149"/>
            <a:ext cx="2054341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3825" y="436881"/>
            <a:ext cx="56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City Planners need to answer these </a:t>
            </a:r>
            <a:r>
              <a:rPr lang="en-US" sz="1800" b="1" dirty="0" smtClean="0">
                <a:solidFill>
                  <a:schemeClr val="bg1"/>
                </a:solidFill>
              </a:rPr>
              <a:t>questions</a:t>
            </a:r>
            <a:endParaRPr lang="en-US" sz="1800" b="1" dirty="0"/>
          </a:p>
        </p:txBody>
      </p:sp>
      <p:pic>
        <p:nvPicPr>
          <p:cNvPr id="11" name="Picture 28" descr="Housin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78" y="1120994"/>
            <a:ext cx="1999442" cy="193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4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" y="1120994"/>
            <a:ext cx="57810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Where does water for drinking come from?</a:t>
            </a:r>
          </a:p>
          <a:p>
            <a:endParaRPr lang="en-US" sz="2000" dirty="0"/>
          </a:p>
          <a:p>
            <a:r>
              <a:rPr lang="en-US" sz="2000" dirty="0" smtClean="0"/>
              <a:t>How can we keep our air clean?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Where will garbage, sewage, and recycling go?</a:t>
            </a:r>
          </a:p>
          <a:p>
            <a:endParaRPr lang="en-US" sz="2000" dirty="0"/>
          </a:p>
          <a:p>
            <a:r>
              <a:rPr lang="en-US" sz="2000" dirty="0" smtClean="0"/>
              <a:t>Where will we grow good, healthy food?</a:t>
            </a:r>
          </a:p>
          <a:p>
            <a:endParaRPr lang="en-US" sz="2000" dirty="0"/>
          </a:p>
          <a:p>
            <a:r>
              <a:rPr lang="en-US" sz="2000" dirty="0" smtClean="0"/>
              <a:t>Where will more people and jobs go?</a:t>
            </a:r>
          </a:p>
          <a:p>
            <a:endParaRPr lang="en-US" sz="2000" dirty="0"/>
          </a:p>
          <a:p>
            <a:r>
              <a:rPr lang="en-US" sz="2000" dirty="0" smtClean="0"/>
              <a:t>Are new technologies needed?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algn="r"/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355600" y="518161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City Planners need to answer these questions, too:</a:t>
            </a:r>
          </a:p>
        </p:txBody>
      </p:sp>
      <p:pic>
        <p:nvPicPr>
          <p:cNvPr id="10" name="Picture 9" descr="TreesPar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" y="4724399"/>
            <a:ext cx="16446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 descr="Kitsa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94" y="2875915"/>
            <a:ext cx="1646238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1" descr="MomKi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961" y="4724398"/>
            <a:ext cx="1646237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8" descr="Fai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94" y="1009015"/>
            <a:ext cx="1646237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Sumne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466" y="4749478"/>
            <a:ext cx="1646238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0" descr="Whal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683" y="4749478"/>
            <a:ext cx="1737677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4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23825" y="295275"/>
            <a:ext cx="8934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464" name="Rectangle 6"/>
          <p:cNvSpPr txBox="1">
            <a:spLocks noGrp="1" noChangeArrowheads="1"/>
          </p:cNvSpPr>
          <p:nvPr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0C947C0C-6AF6-4835-BAE8-8498EA134803}" type="slidenum">
              <a:rPr lang="en-US" sz="1200" b="1" smtClean="0">
                <a:solidFill>
                  <a:schemeClr val="tx2">
                    <a:lumMod val="20000"/>
                    <a:lumOff val="80000"/>
                  </a:schemeClr>
                </a:solidFill>
                <a:ea typeface="MS PGothic" pitchFamily="34" charset="-128"/>
              </a:rPr>
              <a:pPr algn="r" eaLnBrk="1" hangingPunct="1">
                <a:defRPr/>
              </a:pPr>
              <a:t>8</a:t>
            </a:fld>
            <a:endParaRPr lang="en-US" sz="1200" b="1" dirty="0" smtClean="0">
              <a:solidFill>
                <a:schemeClr val="tx2">
                  <a:lumMod val="20000"/>
                  <a:lumOff val="80000"/>
                </a:schemeClr>
              </a:solidFill>
              <a:ea typeface="MS PGothic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952E2-C0EE-46E6-8295-C11C12919BD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0202" y="930031"/>
            <a:ext cx="574943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What is going on where we live? </a:t>
            </a:r>
          </a:p>
          <a:p>
            <a:endParaRPr lang="en-US" sz="2000" dirty="0" smtClean="0"/>
          </a:p>
          <a:p>
            <a:r>
              <a:rPr lang="en-US" sz="1800" b="1" u="sng" dirty="0"/>
              <a:t>L</a:t>
            </a:r>
            <a:r>
              <a:rPr lang="en-US" sz="1800" b="1" u="sng" dirty="0" smtClean="0"/>
              <a:t>ots </a:t>
            </a:r>
            <a:r>
              <a:rPr lang="en-US" sz="1800" b="1" u="sng" dirty="0"/>
              <a:t>of people want </a:t>
            </a:r>
            <a:r>
              <a:rPr lang="en-US" sz="1800" b="1" u="sng" dirty="0" smtClean="0"/>
              <a:t>to live and work here </a:t>
            </a:r>
          </a:p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[examples]</a:t>
            </a:r>
          </a:p>
          <a:p>
            <a:endParaRPr lang="en-US" sz="1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u="sng" dirty="0"/>
              <a:t>H</a:t>
            </a:r>
            <a:r>
              <a:rPr lang="en-US" sz="1800" b="1" u="sng" dirty="0" smtClean="0"/>
              <a:t>ousing, schools, services, transportation</a:t>
            </a:r>
          </a:p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[examples]</a:t>
            </a:r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b="1" u="sng" dirty="0" smtClean="0"/>
              <a:t>Protect the environment</a:t>
            </a:r>
            <a:r>
              <a:rPr lang="en-US" sz="1800" dirty="0" smtClean="0"/>
              <a:t> </a:t>
            </a:r>
          </a:p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[examples]</a:t>
            </a:r>
          </a:p>
          <a:p>
            <a:endParaRPr lang="en-US" sz="2000" b="1" dirty="0" smtClean="0">
              <a:solidFill>
                <a:srgbClr val="C00000"/>
              </a:solidFill>
            </a:endParaRPr>
          </a:p>
          <a:p>
            <a:endParaRPr lang="en-US" sz="2000" b="1" dirty="0">
              <a:solidFill>
                <a:srgbClr val="C00000"/>
              </a:solidFill>
            </a:endParaRPr>
          </a:p>
          <a:p>
            <a:endParaRPr lang="en-US" sz="2000" b="1" dirty="0" smtClean="0">
              <a:solidFill>
                <a:srgbClr val="C00000"/>
              </a:solidFill>
            </a:endParaRPr>
          </a:p>
          <a:p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825" y="436881"/>
            <a:ext cx="5636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Career Day—Urban Planning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162" y="1057275"/>
            <a:ext cx="3894992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53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6" name="Text Box 14"/>
          <p:cNvSpPr txBox="1">
            <a:spLocks noChangeArrowheads="1"/>
          </p:cNvSpPr>
          <p:nvPr/>
        </p:nvSpPr>
        <p:spPr bwMode="auto">
          <a:xfrm>
            <a:off x="974725" y="4156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lnSpc>
                <a:spcPct val="100000"/>
              </a:lnSpc>
              <a:buFontTx/>
              <a:buNone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167" name="Text Box 15"/>
          <p:cNvSpPr txBox="1">
            <a:spLocks noChangeArrowheads="1"/>
          </p:cNvSpPr>
          <p:nvPr/>
        </p:nvSpPr>
        <p:spPr bwMode="auto">
          <a:xfrm>
            <a:off x="-38100" y="342900"/>
            <a:ext cx="9353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as  a Profession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262" y="1066800"/>
            <a:ext cx="66118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communities—and the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lives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all those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live in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them—better 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Visionary—see alternative ways of doing things</a:t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Strategic thinker—connect the dots</a:t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Good people skills </a:t>
            </a:r>
            <a:r>
              <a:rPr lang="en-US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br>
              <a:rPr lang="en-US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Recognize multiple points of view</a:t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Analyze all types of information</a:t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Problem-solver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76200"/>
            <a:ext cx="609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71630C0-4F92-46E0-B14E-C17377A33888}" type="slidenum">
              <a:rPr lang="en-US" sz="1000" b="0" smtClean="0">
                <a:solidFill>
                  <a:schemeClr val="bg1"/>
                </a:solidFill>
              </a:rPr>
              <a:pPr eaLnBrk="1" hangingPunct="1"/>
              <a:t>9</a:t>
            </a:fld>
            <a:endParaRPr lang="en-US" sz="1000" b="0" dirty="0" smtClean="0">
              <a:solidFill>
                <a:schemeClr val="bg1"/>
              </a:solidFill>
            </a:endParaRPr>
          </a:p>
        </p:txBody>
      </p:sp>
      <p:pic>
        <p:nvPicPr>
          <p:cNvPr id="1027" name="Picture 3" descr="C:\Users\Mary_Pat\AppData\Local\Microsoft\Windows\Temporary Internet Files\Content.IE5\KMO7E93E\temmerson_city_1975_by_engxo-d2zkcx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309" y="3895825"/>
            <a:ext cx="1371600" cy="11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ary_Pat\AppData\Local\Microsoft\Windows\Temporary Internet Files\Content.IE5\WK9IJKYP\InterstateMap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558" y="2517398"/>
            <a:ext cx="1737360" cy="110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ary_Pat\AppData\Local\Microsoft\Windows\Temporary Internet Files\Content.IE5\IYNJ8UNE\innerthumb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264" y="5383728"/>
            <a:ext cx="1188720" cy="112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ary_Pat\AppData\Local\Microsoft\Windows\Temporary Internet Files\Content.IE5\CIKOFX33\earth-160383_64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077" y="1149315"/>
            <a:ext cx="2286000" cy="115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054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5241</TotalTime>
  <Words>234</Words>
  <Application>Microsoft Office PowerPoint</Application>
  <PresentationFormat>On-screen Show (4:3)</PresentationFormat>
  <Paragraphs>116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ＭＳ Ｐゴシック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 Simon</dc:creator>
  <cp:lastModifiedBy>Steve Butler</cp:lastModifiedBy>
  <cp:revision>536</cp:revision>
  <cp:lastPrinted>2012-04-30T17:38:11Z</cp:lastPrinted>
  <dcterms:created xsi:type="dcterms:W3CDTF">2011-10-05T17:54:27Z</dcterms:created>
  <dcterms:modified xsi:type="dcterms:W3CDTF">2016-05-18T21:24:52Z</dcterms:modified>
</cp:coreProperties>
</file>