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00" d="100"/>
          <a:sy n="100" d="100"/>
        </p:scale>
        <p:origin x="-1112"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70FFACA-F958-2F4D-9720-B3F91283B1B1}" type="datetimeFigureOut">
              <a:rPr lang="en-US" smtClean="0"/>
              <a:t>9/23/15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C929979A-A0A0-D948-8854-F9FDC7261EB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0FFACA-F958-2F4D-9720-B3F91283B1B1}" type="datetimeFigureOut">
              <a:rPr lang="en-US" smtClean="0"/>
              <a:t>9/23/15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29979A-A0A0-D948-8854-F9FDC7261EB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0FFACA-F958-2F4D-9720-B3F91283B1B1}" type="datetimeFigureOut">
              <a:rPr lang="en-US" smtClean="0"/>
              <a:t>9/23/15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29979A-A0A0-D948-8854-F9FDC7261EB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70FFACA-F958-2F4D-9720-B3F91283B1B1}" type="datetimeFigureOut">
              <a:rPr lang="en-US" smtClean="0"/>
              <a:t>9/23/15</a:t>
            </a:fld>
            <a:endParaRPr lang="en-US"/>
          </a:p>
        </p:txBody>
      </p:sp>
      <p:sp>
        <p:nvSpPr>
          <p:cNvPr id="9" name="Slide Number Placeholder 8"/>
          <p:cNvSpPr>
            <a:spLocks noGrp="1"/>
          </p:cNvSpPr>
          <p:nvPr>
            <p:ph type="sldNum" sz="quarter" idx="15"/>
          </p:nvPr>
        </p:nvSpPr>
        <p:spPr/>
        <p:txBody>
          <a:bodyPr rtlCol="0"/>
          <a:lstStyle/>
          <a:p>
            <a:fld id="{C929979A-A0A0-D948-8854-F9FDC7261EB6}"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70FFACA-F958-2F4D-9720-B3F91283B1B1}" type="datetimeFigureOut">
              <a:rPr lang="en-US" smtClean="0"/>
              <a:t>9/23/15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C929979A-A0A0-D948-8854-F9FDC7261EB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0FFACA-F958-2F4D-9720-B3F91283B1B1}" type="datetimeFigureOut">
              <a:rPr lang="en-US" smtClean="0"/>
              <a:t>9/23/15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29979A-A0A0-D948-8854-F9FDC7261EB6}"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70FFACA-F958-2F4D-9720-B3F91283B1B1}" type="datetimeFigureOut">
              <a:rPr lang="en-US" smtClean="0"/>
              <a:t>9/23/15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29979A-A0A0-D948-8854-F9FDC7261EB6}"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070FFACA-F958-2F4D-9720-B3F91283B1B1}" type="datetimeFigureOut">
              <a:rPr lang="en-US" smtClean="0"/>
              <a:t>9/23/15</a:t>
            </a:fld>
            <a:endParaRPr lang="en-US"/>
          </a:p>
        </p:txBody>
      </p:sp>
      <p:sp>
        <p:nvSpPr>
          <p:cNvPr id="7" name="Slide Number Placeholder 6"/>
          <p:cNvSpPr>
            <a:spLocks noGrp="1"/>
          </p:cNvSpPr>
          <p:nvPr>
            <p:ph type="sldNum" sz="quarter" idx="11"/>
          </p:nvPr>
        </p:nvSpPr>
        <p:spPr/>
        <p:txBody>
          <a:bodyPr rtlCol="0"/>
          <a:lstStyle/>
          <a:p>
            <a:fld id="{C929979A-A0A0-D948-8854-F9FDC7261EB6}"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0FFACA-F958-2F4D-9720-B3F91283B1B1}" type="datetimeFigureOut">
              <a:rPr lang="en-US" smtClean="0"/>
              <a:t>9/23/15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29979A-A0A0-D948-8854-F9FDC7261EB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070FFACA-F958-2F4D-9720-B3F91283B1B1}" type="datetimeFigureOut">
              <a:rPr lang="en-US" smtClean="0"/>
              <a:t>9/23/15</a:t>
            </a:fld>
            <a:endParaRPr lang="en-US"/>
          </a:p>
        </p:txBody>
      </p:sp>
      <p:sp>
        <p:nvSpPr>
          <p:cNvPr id="22" name="Slide Number Placeholder 21"/>
          <p:cNvSpPr>
            <a:spLocks noGrp="1"/>
          </p:cNvSpPr>
          <p:nvPr>
            <p:ph type="sldNum" sz="quarter" idx="15"/>
          </p:nvPr>
        </p:nvSpPr>
        <p:spPr/>
        <p:txBody>
          <a:bodyPr rtlCol="0"/>
          <a:lstStyle/>
          <a:p>
            <a:fld id="{C929979A-A0A0-D948-8854-F9FDC7261EB6}"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70FFACA-F958-2F4D-9720-B3F91283B1B1}" type="datetimeFigureOut">
              <a:rPr lang="en-US" smtClean="0"/>
              <a:t>9/23/15</a:t>
            </a:fld>
            <a:endParaRPr lang="en-US"/>
          </a:p>
        </p:txBody>
      </p:sp>
      <p:sp>
        <p:nvSpPr>
          <p:cNvPr id="18" name="Slide Number Placeholder 17"/>
          <p:cNvSpPr>
            <a:spLocks noGrp="1"/>
          </p:cNvSpPr>
          <p:nvPr>
            <p:ph type="sldNum" sz="quarter" idx="11"/>
          </p:nvPr>
        </p:nvSpPr>
        <p:spPr/>
        <p:txBody>
          <a:bodyPr rtlCol="0"/>
          <a:lstStyle/>
          <a:p>
            <a:fld id="{C929979A-A0A0-D948-8854-F9FDC7261EB6}"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70FFACA-F958-2F4D-9720-B3F91283B1B1}" type="datetimeFigureOut">
              <a:rPr lang="en-US" smtClean="0"/>
              <a:t>9/23/15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929979A-A0A0-D948-8854-F9FDC7261EB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4" descr="ybtj gavel"/>
          <p:cNvPicPr>
            <a:picLocks noChangeAspect="1" noChangeArrowheads="1"/>
          </p:cNvPicPr>
          <p:nvPr/>
        </p:nvPicPr>
        <p:blipFill>
          <a:blip r:embed="rId2" cstate="print"/>
          <a:srcRect/>
          <a:stretch>
            <a:fillRect/>
          </a:stretch>
        </p:blipFill>
        <p:spPr bwMode="auto">
          <a:xfrm>
            <a:off x="-1219200" y="-738188"/>
            <a:ext cx="10972800" cy="7748588"/>
          </a:xfrm>
          <a:prstGeom prst="rect">
            <a:avLst/>
          </a:prstGeom>
          <a:noFill/>
          <a:ln w="9525">
            <a:noFill/>
            <a:miter lim="800000"/>
            <a:headEnd/>
            <a:tailEnd/>
          </a:ln>
        </p:spPr>
      </p:pic>
      <p:sp>
        <p:nvSpPr>
          <p:cNvPr id="5" name="TextBox 4"/>
          <p:cNvSpPr txBox="1"/>
          <p:nvPr/>
        </p:nvSpPr>
        <p:spPr>
          <a:xfrm>
            <a:off x="0" y="33417"/>
            <a:ext cx="7772400" cy="3416320"/>
          </a:xfrm>
          <a:prstGeom prst="rect">
            <a:avLst/>
          </a:prstGeom>
          <a:noFill/>
        </p:spPr>
        <p:txBody>
          <a:bodyPr wrap="square" rtlCol="0">
            <a:spAutoFit/>
          </a:bodyPr>
          <a:lstStyle/>
          <a:p>
            <a:pPr algn="ctr"/>
            <a:r>
              <a:rPr lang="en-US" sz="3600" i="1" dirty="0" smtClean="0">
                <a:latin typeface="Arial"/>
                <a:cs typeface="Arial"/>
              </a:rPr>
              <a:t>Successfully Approaching Administrative Appeals:</a:t>
            </a:r>
          </a:p>
          <a:p>
            <a:pPr algn="ctr"/>
            <a:r>
              <a:rPr lang="en-US" sz="3600" i="1" dirty="0" smtClean="0">
                <a:latin typeface="Arial"/>
                <a:cs typeface="Arial"/>
              </a:rPr>
              <a:t>Tips from the Hearing Examiner</a:t>
            </a:r>
          </a:p>
          <a:p>
            <a:pPr algn="ctr"/>
            <a:endParaRPr lang="en-US" sz="3600" i="1" dirty="0" smtClean="0">
              <a:latin typeface="Arial"/>
              <a:cs typeface="Arial"/>
            </a:endParaRPr>
          </a:p>
          <a:p>
            <a:pPr algn="ctr"/>
            <a:endParaRPr lang="en-US" sz="3600" i="1" dirty="0" smtClean="0">
              <a:latin typeface="Arial"/>
              <a:cs typeface="Arial"/>
            </a:endParaRPr>
          </a:p>
          <a:p>
            <a:pPr algn="ctr"/>
            <a:r>
              <a:rPr lang="en-US" dirty="0" smtClean="0">
                <a:latin typeface="Arial"/>
                <a:cs typeface="Arial"/>
              </a:rPr>
              <a:t>Andrew M. Reeves</a:t>
            </a:r>
          </a:p>
          <a:p>
            <a:pPr algn="ctr"/>
            <a:r>
              <a:rPr lang="en-US" dirty="0" smtClean="0">
                <a:latin typeface="Arial"/>
                <a:cs typeface="Arial"/>
              </a:rPr>
              <a:t>Sound Law Center</a:t>
            </a:r>
            <a:endParaRPr lang="en-US" dirty="0">
              <a:latin typeface="Arial"/>
              <a:cs typeface="Arial"/>
            </a:endParaRPr>
          </a:p>
        </p:txBody>
      </p:sp>
      <p:sp>
        <p:nvSpPr>
          <p:cNvPr id="7" name="TextBox 6"/>
          <p:cNvSpPr txBox="1"/>
          <p:nvPr/>
        </p:nvSpPr>
        <p:spPr>
          <a:xfrm>
            <a:off x="-389936" y="5291452"/>
            <a:ext cx="2289296" cy="646331"/>
          </a:xfrm>
          <a:prstGeom prst="rect">
            <a:avLst/>
          </a:prstGeom>
          <a:noFill/>
        </p:spPr>
        <p:txBody>
          <a:bodyPr wrap="none" rtlCol="0">
            <a:spAutoFit/>
          </a:bodyPr>
          <a:lstStyle/>
          <a:p>
            <a:r>
              <a:rPr lang="en-US" dirty="0" smtClean="0">
                <a:latin typeface="Arial"/>
                <a:cs typeface="Arial"/>
              </a:rPr>
              <a:t>APA Conference</a:t>
            </a:r>
          </a:p>
          <a:p>
            <a:r>
              <a:rPr lang="en-US" dirty="0" smtClean="0">
                <a:latin typeface="Arial"/>
                <a:cs typeface="Arial"/>
              </a:rPr>
              <a:t>September 25, 2015</a:t>
            </a:r>
            <a:endParaRPr lang="en-US" dirty="0">
              <a:latin typeface="Arial"/>
              <a:cs typeface="Aria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pPr algn="ctr"/>
            <a:r>
              <a:rPr lang="en-US" dirty="0" smtClean="0">
                <a:solidFill>
                  <a:srgbClr val="000000"/>
                </a:solidFill>
              </a:rPr>
              <a:t>IV.  Making Your Case at the Hearing</a:t>
            </a:r>
            <a:endParaRPr lang="en-US" dirty="0"/>
          </a:p>
        </p:txBody>
      </p:sp>
      <p:sp>
        <p:nvSpPr>
          <p:cNvPr id="3" name="Content Placeholder 2"/>
          <p:cNvSpPr>
            <a:spLocks noGrp="1"/>
          </p:cNvSpPr>
          <p:nvPr>
            <p:ph sz="quarter" idx="1"/>
          </p:nvPr>
        </p:nvSpPr>
        <p:spPr>
          <a:xfrm>
            <a:off x="457200" y="1104900"/>
            <a:ext cx="7467600" cy="4873752"/>
          </a:xfrm>
        </p:spPr>
        <p:txBody>
          <a:bodyPr/>
          <a:lstStyle/>
          <a:p>
            <a:r>
              <a:rPr lang="en-US" dirty="0" smtClean="0"/>
              <a:t>Perhaps as important as making your case, you have the responsibility of limiting the scope of the appellant’s case as well.  Accordingly, make sure to:</a:t>
            </a:r>
          </a:p>
          <a:p>
            <a:pPr lvl="1"/>
            <a:r>
              <a:rPr lang="en-US" dirty="0" smtClean="0"/>
              <a:t>Object to introduction of new evidence or exhibits where appropriate.</a:t>
            </a:r>
          </a:p>
          <a:p>
            <a:pPr lvl="1"/>
            <a:r>
              <a:rPr lang="en-US" dirty="0" smtClean="0"/>
              <a:t>Object to testimony that is outside the agreed upon scope of the hearing.</a:t>
            </a:r>
          </a:p>
          <a:p>
            <a:pPr lvl="1"/>
            <a:r>
              <a:rPr lang="en-US" dirty="0" smtClean="0"/>
              <a:t>Use cross-examination to clarify testimony from the Appellant or the Appellant’s witnesses. </a:t>
            </a:r>
          </a:p>
          <a:p>
            <a:pPr lvl="1"/>
            <a:r>
              <a:rPr lang="en-US" dirty="0" smtClean="0"/>
              <a:t>Take notes throughout so that you can deliver a clear, cogent, and concise closing argument.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pPr algn="ctr"/>
            <a:r>
              <a:rPr lang="en-US" dirty="0" smtClean="0">
                <a:solidFill>
                  <a:srgbClr val="000000"/>
                </a:solidFill>
              </a:rPr>
              <a:t>V.  Closing Arguments</a:t>
            </a:r>
            <a:endParaRPr lang="en-US" dirty="0">
              <a:solidFill>
                <a:srgbClr val="000000"/>
              </a:solidFill>
            </a:endParaRPr>
          </a:p>
        </p:txBody>
      </p:sp>
      <p:sp>
        <p:nvSpPr>
          <p:cNvPr id="3" name="Content Placeholder 2"/>
          <p:cNvSpPr>
            <a:spLocks noGrp="1"/>
          </p:cNvSpPr>
          <p:nvPr>
            <p:ph sz="quarter" idx="1"/>
          </p:nvPr>
        </p:nvSpPr>
        <p:spPr>
          <a:xfrm>
            <a:off x="457200" y="1003300"/>
            <a:ext cx="7467600" cy="4873752"/>
          </a:xfrm>
        </p:spPr>
        <p:txBody>
          <a:bodyPr/>
          <a:lstStyle/>
          <a:p>
            <a:r>
              <a:rPr lang="en-US" dirty="0" smtClean="0"/>
              <a:t>Although closing arguments are (to the best of my knowledge) always allowed at administrative appeal hearings, planners do not often deliver one.  A good closing argument, however, can work in your favor.</a:t>
            </a:r>
          </a:p>
          <a:p>
            <a:r>
              <a:rPr lang="en-US" dirty="0" smtClean="0"/>
              <a:t>In making a closing argument, focus on the following elements:</a:t>
            </a:r>
          </a:p>
          <a:p>
            <a:pPr lvl="1"/>
            <a:r>
              <a:rPr lang="en-US" dirty="0" smtClean="0"/>
              <a:t>Why the appropriate standard of review works in your favor.</a:t>
            </a:r>
          </a:p>
          <a:p>
            <a:pPr lvl="1"/>
            <a:r>
              <a:rPr lang="en-US" dirty="0" smtClean="0"/>
              <a:t>Why your decision is supported by the applicable code provisions at issue in the appeal.</a:t>
            </a:r>
          </a:p>
          <a:p>
            <a:pPr lvl="1"/>
            <a:r>
              <a:rPr lang="en-US" dirty="0" smtClean="0"/>
              <a:t>How the Appellant failed to carry his/her burden of persuasion. </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pPr algn="ctr"/>
            <a:r>
              <a:rPr lang="en-US" dirty="0" smtClean="0">
                <a:solidFill>
                  <a:schemeClr val="tx1"/>
                </a:solidFill>
              </a:rPr>
              <a:t>I.  Avoiding Administrative Appeals</a:t>
            </a:r>
            <a:endParaRPr lang="en-US" dirty="0">
              <a:solidFill>
                <a:schemeClr val="tx1"/>
              </a:solidFill>
            </a:endParaRPr>
          </a:p>
        </p:txBody>
      </p:sp>
      <p:sp>
        <p:nvSpPr>
          <p:cNvPr id="3" name="Content Placeholder 2"/>
          <p:cNvSpPr>
            <a:spLocks noGrp="1"/>
          </p:cNvSpPr>
          <p:nvPr>
            <p:ph sz="quarter" idx="1"/>
          </p:nvPr>
        </p:nvSpPr>
        <p:spPr>
          <a:xfrm>
            <a:off x="457200" y="1066800"/>
            <a:ext cx="7467600" cy="4873752"/>
          </a:xfrm>
        </p:spPr>
        <p:txBody>
          <a:bodyPr>
            <a:normAutofit lnSpcReduction="10000"/>
          </a:bodyPr>
          <a:lstStyle/>
          <a:p>
            <a:r>
              <a:rPr lang="en-US" dirty="0" smtClean="0"/>
              <a:t>There is no better method to success in administrative appeals than avoiding them in the first place!</a:t>
            </a:r>
          </a:p>
          <a:p>
            <a:r>
              <a:rPr lang="en-US" dirty="0" smtClean="0"/>
              <a:t>Some basic tips to avoid appeals:</a:t>
            </a:r>
          </a:p>
          <a:p>
            <a:pPr lvl="1"/>
            <a:r>
              <a:rPr lang="en-US" dirty="0" smtClean="0"/>
              <a:t>Show your work.  When making an administrative decision, always include information about your authority to make the decision, the reason for the decision, and any ordinances or statutes relied upon.</a:t>
            </a:r>
          </a:p>
          <a:p>
            <a:pPr lvl="1"/>
            <a:r>
              <a:rPr lang="en-US" dirty="0" smtClean="0"/>
              <a:t>Don’t paraphrase the law.  Paraphrasing statutes or ordinances has very little upside.  </a:t>
            </a:r>
          </a:p>
          <a:p>
            <a:pPr lvl="1"/>
            <a:r>
              <a:rPr lang="en-US" dirty="0" smtClean="0"/>
              <a:t>Clarity is key.  Don’t get bogged down in the application details:  focus on the reasons/criteria that led to the decision.  Extraneous information confuses the issue or provides additional grounds for appealing your decision.</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pPr algn="ctr"/>
            <a:r>
              <a:rPr lang="en-US" dirty="0" smtClean="0">
                <a:solidFill>
                  <a:srgbClr val="000000"/>
                </a:solidFill>
              </a:rPr>
              <a:t>II.  Limiting the Scope of the Appeal</a:t>
            </a:r>
            <a:endParaRPr lang="en-US" dirty="0">
              <a:solidFill>
                <a:srgbClr val="000000"/>
              </a:solidFill>
            </a:endParaRPr>
          </a:p>
        </p:txBody>
      </p:sp>
      <p:sp>
        <p:nvSpPr>
          <p:cNvPr id="3" name="Content Placeholder 2"/>
          <p:cNvSpPr>
            <a:spLocks noGrp="1"/>
          </p:cNvSpPr>
          <p:nvPr>
            <p:ph sz="quarter" idx="1"/>
          </p:nvPr>
        </p:nvSpPr>
        <p:spPr>
          <a:xfrm>
            <a:off x="457200" y="1079500"/>
            <a:ext cx="7467600" cy="4873752"/>
          </a:xfrm>
        </p:spPr>
        <p:txBody>
          <a:bodyPr>
            <a:normAutofit lnSpcReduction="10000"/>
          </a:bodyPr>
          <a:lstStyle/>
          <a:p>
            <a:r>
              <a:rPr lang="en-US" dirty="0" smtClean="0"/>
              <a:t>When an appeal does happen, one of the most important things you can do at the outset is work to limit the scope of the appeal.</a:t>
            </a:r>
          </a:p>
          <a:p>
            <a:r>
              <a:rPr lang="en-US" dirty="0" smtClean="0"/>
              <a:t>Ways to accomplish this:</a:t>
            </a:r>
          </a:p>
          <a:p>
            <a:pPr lvl="1"/>
            <a:r>
              <a:rPr lang="en-US" dirty="0" smtClean="0"/>
              <a:t>Move to limit the scope of the appeal with a motion that clearly identifies what the appeal issues are.  Include with the motion a draft pre-hearing order that the Hearing Examiner can issue.</a:t>
            </a:r>
          </a:p>
          <a:p>
            <a:pPr lvl="1"/>
            <a:r>
              <a:rPr lang="en-US" dirty="0" smtClean="0"/>
              <a:t>Submit a witness and document list and move to require that the appellant also submit a witness and document list prior to the hearing and that all exhibits be admitted in advance of the hearing.</a:t>
            </a:r>
          </a:p>
          <a:p>
            <a:pPr lvl="1"/>
            <a:r>
              <a:rPr lang="en-US" dirty="0" smtClean="0"/>
              <a:t>If extraneous evidence or exhibits are submitted by the appellant, move to have them excluded from consideration.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0000"/>
                </a:solidFill>
              </a:rPr>
              <a:t>III.  Preparing a Brief in Support of the Administrative Decision</a:t>
            </a:r>
            <a:endParaRPr lang="en-US" dirty="0">
              <a:solidFill>
                <a:srgbClr val="000000"/>
              </a:solidFill>
            </a:endParaRPr>
          </a:p>
        </p:txBody>
      </p:sp>
      <p:sp>
        <p:nvSpPr>
          <p:cNvPr id="3" name="Content Placeholder 2"/>
          <p:cNvSpPr>
            <a:spLocks noGrp="1"/>
          </p:cNvSpPr>
          <p:nvPr>
            <p:ph sz="quarter" idx="1"/>
          </p:nvPr>
        </p:nvSpPr>
        <p:spPr/>
        <p:txBody>
          <a:bodyPr>
            <a:normAutofit fontScale="85000" lnSpcReduction="10000"/>
          </a:bodyPr>
          <a:lstStyle/>
          <a:p>
            <a:r>
              <a:rPr lang="en-US" dirty="0" smtClean="0"/>
              <a:t>In the world of appellate law, we often say that oral argument is the best chance you have to lose your case.  Administrative appeals are no different.  </a:t>
            </a:r>
          </a:p>
          <a:p>
            <a:r>
              <a:rPr lang="en-US" dirty="0" smtClean="0"/>
              <a:t>Unlike with a land use hearing application, where the Hearing Examiner is focused on collecting testimony and potentially addressing public concerns about an application, administrative appeals generally boil down to a single legal issue:  did the City or County err in making the determination being appealed?</a:t>
            </a:r>
          </a:p>
          <a:p>
            <a:r>
              <a:rPr lang="en-US" dirty="0" smtClean="0"/>
              <a:t>In such circumstances, the Hearing Examiner has likely already analyzed the law at length and will have some notion of a decision prior to the appeal hearing.</a:t>
            </a:r>
          </a:p>
          <a:p>
            <a:r>
              <a:rPr lang="en-US" dirty="0" smtClean="0"/>
              <a:t>Accordingly, the best chance you have to sway the decision in your favor happens </a:t>
            </a:r>
            <a:r>
              <a:rPr lang="en-US" i="1" dirty="0" smtClean="0"/>
              <a:t>before </a:t>
            </a:r>
            <a:r>
              <a:rPr lang="en-US" dirty="0" smtClean="0"/>
              <a:t>the appeal hearing—when you submit a brief in support of the decision.</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0000"/>
                </a:solidFill>
              </a:rPr>
              <a:t>III.  Preparing a Brief in Support of the Administrative Decision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Because writing a legal brief as a non-attorney may seem daunting, think about the task as you would think about writing a staff report on the application, specifically addressing the following key areas:  </a:t>
            </a:r>
          </a:p>
          <a:p>
            <a:pPr lvl="1"/>
            <a:r>
              <a:rPr lang="en-US" dirty="0" smtClean="0"/>
              <a:t>Background.  Without getting bogged down in too much detail, what is the factual background underpinning the decision being appealed?</a:t>
            </a:r>
          </a:p>
          <a:p>
            <a:pPr lvl="1"/>
            <a:r>
              <a:rPr lang="en-US" dirty="0" smtClean="0"/>
              <a:t>Authority.  What are the provisions of the code that provided you with legal authority to make the determination?</a:t>
            </a:r>
          </a:p>
          <a:p>
            <a:pPr lvl="1"/>
            <a:r>
              <a:rPr lang="en-US" dirty="0" smtClean="0"/>
              <a:t>Criteria.  What are the provisions of the code that are involved?</a:t>
            </a:r>
          </a:p>
          <a:p>
            <a:pPr lvl="1"/>
            <a:r>
              <a:rPr lang="en-US" dirty="0" smtClean="0"/>
              <a:t>Justification.  Why did you make the determination?</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0000"/>
                </a:solidFill>
              </a:rPr>
              <a:t>III.  Preparing a Brief in Support of the Administrative Decision</a:t>
            </a:r>
            <a:endParaRPr lang="en-US" dirty="0"/>
          </a:p>
        </p:txBody>
      </p:sp>
      <p:sp>
        <p:nvSpPr>
          <p:cNvPr id="3" name="Content Placeholder 2"/>
          <p:cNvSpPr>
            <a:spLocks noGrp="1"/>
          </p:cNvSpPr>
          <p:nvPr>
            <p:ph sz="quarter" idx="1"/>
          </p:nvPr>
        </p:nvSpPr>
        <p:spPr/>
        <p:txBody>
          <a:bodyPr>
            <a:normAutofit fontScale="92500"/>
          </a:bodyPr>
          <a:lstStyle/>
          <a:p>
            <a:r>
              <a:rPr lang="en-US" dirty="0" smtClean="0"/>
              <a:t>Connecting the Dots…  The “Criteria” portion of the brief and the “Justification” portion of the brief are the crux of the matter.  When explaining your justification for making the decision, </a:t>
            </a:r>
            <a:r>
              <a:rPr lang="en-US" i="1" dirty="0" smtClean="0"/>
              <a:t>always </a:t>
            </a:r>
            <a:r>
              <a:rPr lang="en-US" dirty="0" smtClean="0"/>
              <a:t>focus in on how that justification relates to the provisions of the code that are at issue.</a:t>
            </a:r>
          </a:p>
          <a:p>
            <a:r>
              <a:rPr lang="en-US" dirty="0" smtClean="0"/>
              <a:t>One easy way to ensure this happens is to work backward.  For example, an effective way to connect the dots is to say:  “Because Generic Municipal Code (GMC) 22.10.040 requires a 50-foot buffer for Type III wetlands, and the Applicant’s plans indicate that the building envelope would be less than 10 feet from a Type III wetland on-site, City staff denied the application.”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0000"/>
                </a:solidFill>
              </a:rPr>
              <a:t>III.  Preparing a Brief in Support of the Administrative Decision</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Know your standards of review.  When deciding an administrative appeal, the Hearing Examiner is guided by a standard of review that is (or should be) delineated in your land use code or the Hearing Examiner’s Rules of Procedure.  These standards can have a dramatic impact on the result of the appeal.</a:t>
            </a:r>
          </a:p>
          <a:p>
            <a:r>
              <a:rPr lang="en-US" dirty="0" smtClean="0"/>
              <a:t>Some standards, like the “arbitrary and capricious” or “clearly erroneous” standard require the Hearing Examiner to give deference to your initial decision.  These standards work in your favor!  If your code provides for a deferential standard of review, stress this in the conclusion of your brief.  Put another way, make sure to argue that your interpretation of the law is correct and, in addition, the Hearing Examiner must give deference to your interpretation!</a:t>
            </a:r>
          </a:p>
          <a:p>
            <a:r>
              <a:rPr lang="en-US" dirty="0" smtClean="0"/>
              <a:t>Other standards, like the “de novo” standard, do not require deference.  In those instances, focus your argument on why your interpretation of the law is correct and avoid arguing that the Hearing Examiner should give your interpretation added weight.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pPr algn="ctr"/>
            <a:r>
              <a:rPr lang="en-US" dirty="0" smtClean="0">
                <a:solidFill>
                  <a:srgbClr val="000000"/>
                </a:solidFill>
              </a:rPr>
              <a:t>IV.  Making Your Case at the Hearing</a:t>
            </a:r>
            <a:endParaRPr lang="en-US" dirty="0">
              <a:solidFill>
                <a:srgbClr val="000000"/>
              </a:solidFill>
            </a:endParaRPr>
          </a:p>
        </p:txBody>
      </p:sp>
      <p:sp>
        <p:nvSpPr>
          <p:cNvPr id="3" name="Content Placeholder 2"/>
          <p:cNvSpPr>
            <a:spLocks noGrp="1"/>
          </p:cNvSpPr>
          <p:nvPr>
            <p:ph sz="quarter" idx="1"/>
          </p:nvPr>
        </p:nvSpPr>
        <p:spPr>
          <a:xfrm>
            <a:off x="457200" y="1054100"/>
            <a:ext cx="7467600" cy="4873752"/>
          </a:xfrm>
        </p:spPr>
        <p:txBody>
          <a:bodyPr>
            <a:normAutofit lnSpcReduction="10000"/>
          </a:bodyPr>
          <a:lstStyle/>
          <a:p>
            <a:r>
              <a:rPr lang="en-US" dirty="0" smtClean="0"/>
              <a:t>As someone who is likely defending their own decision, you may have to wear multiple hats at the administrative appeal hearing:  at times you may be arguing in support of your decision and at other times you may be providing testimony about the factual background of the decision or the policies that led to the ordinances at issue.</a:t>
            </a:r>
          </a:p>
          <a:p>
            <a:r>
              <a:rPr lang="en-US" dirty="0" smtClean="0"/>
              <a:t>To avoid confusion, consider taking the stand first as a witness giving narrative testimony.  Following this, present the rest of your witnesses.  This approach helps to focus things and avoids confusion about when you are testifying and when you are arguing in support of your decision.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pPr algn="ctr"/>
            <a:r>
              <a:rPr lang="en-US" dirty="0" smtClean="0">
                <a:solidFill>
                  <a:srgbClr val="000000"/>
                </a:solidFill>
              </a:rPr>
              <a:t>IV.  Making Your Case at the Hearing</a:t>
            </a:r>
            <a:endParaRPr lang="en-US" dirty="0"/>
          </a:p>
        </p:txBody>
      </p:sp>
      <p:sp>
        <p:nvSpPr>
          <p:cNvPr id="3" name="Content Placeholder 2"/>
          <p:cNvSpPr>
            <a:spLocks noGrp="1"/>
          </p:cNvSpPr>
          <p:nvPr>
            <p:ph sz="quarter" idx="1"/>
          </p:nvPr>
        </p:nvSpPr>
        <p:spPr>
          <a:xfrm>
            <a:off x="457200" y="1092200"/>
            <a:ext cx="7467600" cy="4873752"/>
          </a:xfrm>
        </p:spPr>
        <p:txBody>
          <a:bodyPr>
            <a:normAutofit fontScale="92500"/>
          </a:bodyPr>
          <a:lstStyle/>
          <a:p>
            <a:r>
              <a:rPr lang="en-US" dirty="0" smtClean="0"/>
              <a:t>As already noted, the Hearing Examiner likely will have some idea of which way the decision will go prior to the appeal hearing.  Because of this, it is important to focus on the following key aspects when making your case:</a:t>
            </a:r>
          </a:p>
          <a:p>
            <a:pPr lvl="1"/>
            <a:r>
              <a:rPr lang="en-US" dirty="0" smtClean="0"/>
              <a:t>Why your decision is legally sound.  Always bring things back to the statute/ordinances at issue with the appeal.</a:t>
            </a:r>
          </a:p>
          <a:p>
            <a:pPr lvl="1"/>
            <a:r>
              <a:rPr lang="en-US" dirty="0" smtClean="0"/>
              <a:t>Why the Hearing Examiner should grant deference based on the standard of review.</a:t>
            </a:r>
          </a:p>
          <a:p>
            <a:pPr lvl="1"/>
            <a:r>
              <a:rPr lang="en-US" dirty="0" smtClean="0"/>
              <a:t>Why the documents you submitted as exhibits, and the witnesses you call to testify, support a decision in your favor.</a:t>
            </a:r>
          </a:p>
          <a:p>
            <a:pPr lvl="1"/>
            <a:r>
              <a:rPr lang="en-US" dirty="0" smtClean="0"/>
              <a:t>Answering the Hearing Examiner’s questions.  This is, perhaps, the most important part of any appeal hearing!</a:t>
            </a:r>
          </a:p>
          <a:p>
            <a:pPr lvl="1">
              <a:buNone/>
            </a:pPr>
            <a:endParaRPr lang="en-US" dirty="0" smtClean="0"/>
          </a:p>
          <a:p>
            <a:pPr lvl="1"/>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Oriel.thmx</Template>
  <TotalTime>125</TotalTime>
  <Words>1323</Words>
  <Application>Microsoft Macintosh PowerPoint</Application>
  <PresentationFormat>On-screen Show (4:3)</PresentationFormat>
  <Paragraphs>60</Paragraphs>
  <Slides>11</Slides>
  <Notes>0</Notes>
  <HiddenSlides>0</HiddenSlides>
  <MMClips>0</MMClips>
  <ScaleCrop>false</ScaleCrop>
  <HeadingPairs>
    <vt:vector size="4" baseType="variant">
      <vt:variant>
        <vt:lpstr>Design Template</vt:lpstr>
      </vt:variant>
      <vt:variant>
        <vt:i4>1</vt:i4>
      </vt:variant>
      <vt:variant>
        <vt:lpstr>Slide Titles</vt:lpstr>
      </vt:variant>
      <vt:variant>
        <vt:i4>11</vt:i4>
      </vt:variant>
    </vt:vector>
  </HeadingPairs>
  <TitlesOfParts>
    <vt:vector size="12" baseType="lpstr">
      <vt:lpstr>Oriel</vt:lpstr>
      <vt:lpstr>Slide 1</vt:lpstr>
      <vt:lpstr>I.  Avoiding Administrative Appeals</vt:lpstr>
      <vt:lpstr>II.  Limiting the Scope of the Appeal</vt:lpstr>
      <vt:lpstr>III.  Preparing a Brief in Support of the Administrative Decision</vt:lpstr>
      <vt:lpstr>III.  Preparing a Brief in Support of the Administrative Decision</vt:lpstr>
      <vt:lpstr>III.  Preparing a Brief in Support of the Administrative Decision</vt:lpstr>
      <vt:lpstr>III.  Preparing a Brief in Support of the Administrative Decision</vt:lpstr>
      <vt:lpstr>IV.  Making Your Case at the Hearing</vt:lpstr>
      <vt:lpstr>IV.  Making Your Case at the Hearing</vt:lpstr>
      <vt:lpstr>IV.  Making Your Case at the Hearing</vt:lpstr>
      <vt:lpstr>V.  Closing Arguments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Andrew Reeves</dc:creator>
  <cp:lastModifiedBy>Andrew Reeves</cp:lastModifiedBy>
  <cp:revision>2</cp:revision>
  <dcterms:created xsi:type="dcterms:W3CDTF">2015-09-23T19:08:32Z</dcterms:created>
  <dcterms:modified xsi:type="dcterms:W3CDTF">2015-09-23T21:13:43Z</dcterms:modified>
</cp:coreProperties>
</file>