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6" r:id="rId3"/>
    <p:sldId id="270" r:id="rId4"/>
    <p:sldId id="272" r:id="rId5"/>
    <p:sldId id="273" r:id="rId6"/>
    <p:sldId id="260" r:id="rId7"/>
    <p:sldId id="275" r:id="rId8"/>
    <p:sldId id="261" r:id="rId9"/>
    <p:sldId id="267" r:id="rId10"/>
    <p:sldId id="262" r:id="rId11"/>
    <p:sldId id="264" r:id="rId12"/>
    <p:sldId id="263" r:id="rId13"/>
    <p:sldId id="265" r:id="rId14"/>
    <p:sldId id="274" r:id="rId15"/>
    <p:sldId id="268" r:id="rId16"/>
    <p:sldId id="276" r:id="rId17"/>
    <p:sldId id="277" r:id="rId18"/>
    <p:sldId id="278" r:id="rId19"/>
    <p:sldId id="279" r:id="rId20"/>
    <p:sldId id="280" r:id="rId21"/>
    <p:sldId id="283" r:id="rId22"/>
    <p:sldId id="281" r:id="rId23"/>
    <p:sldId id="282"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9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35" autoAdjust="0"/>
  </p:normalViewPr>
  <p:slideViewPr>
    <p:cSldViewPr>
      <p:cViewPr varScale="1">
        <p:scale>
          <a:sx n="93" d="100"/>
          <a:sy n="93" d="100"/>
        </p:scale>
        <p:origin x="-151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44723-531A-4011-A912-BDFCF2EC732E}" type="datetimeFigureOut">
              <a:rPr lang="en-US" smtClean="0"/>
              <a:t>9/22/2015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E333ED-E443-4882-A331-13AFCE2F93F5}" type="slidenum">
              <a:rPr lang="en-US" smtClean="0"/>
              <a:t>‹#›</a:t>
            </a:fld>
            <a:endParaRPr lang="en-US"/>
          </a:p>
        </p:txBody>
      </p:sp>
    </p:spTree>
    <p:extLst>
      <p:ext uri="{BB962C8B-B14F-4D97-AF65-F5344CB8AC3E}">
        <p14:creationId xmlns:p14="http://schemas.microsoft.com/office/powerpoint/2010/main" val="682191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is a Joint Land Use Study?</a:t>
            </a:r>
          </a:p>
          <a:p>
            <a:r>
              <a:rPr lang="en-US" baseline="0" dirty="0" smtClean="0"/>
              <a:t>Who is involved?</a:t>
            </a:r>
          </a:p>
          <a:p>
            <a:r>
              <a:rPr lang="en-US" baseline="0" dirty="0" smtClean="0"/>
              <a:t>How is this related to planning under the Growth Management Act? </a:t>
            </a:r>
          </a:p>
          <a:p>
            <a:r>
              <a:rPr lang="en-US" baseline="0" dirty="0" smtClean="0"/>
              <a:t>Recommended Strategies, and how we are incorporating them into our Comp Plan and other planning efforts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D2CA1E-D6C8-4CB1-92C1-EE7DCCF9388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To set the stage on why this</a:t>
            </a:r>
            <a:r>
              <a:rPr lang="en-US" baseline="0" dirty="0" smtClean="0"/>
              <a:t> JLUS process is coming up now and why it is important, I’m going to go over:</a:t>
            </a:r>
          </a:p>
          <a:p>
            <a:pPr marL="171450" indent="-171450">
              <a:buFontTx/>
              <a:buChar char="-"/>
            </a:pPr>
            <a:r>
              <a:rPr lang="en-US" baseline="0" dirty="0" smtClean="0"/>
              <a:t>Link to GMA and Comp Plan updates</a:t>
            </a:r>
          </a:p>
          <a:p>
            <a:pPr marL="171450" indent="-171450">
              <a:buFontTx/>
              <a:buChar char="-"/>
            </a:pPr>
            <a:r>
              <a:rPr lang="en-US" baseline="0" dirty="0" smtClean="0"/>
              <a:t>Then go into some of the background provided in the study which also explains why this is important now, including:</a:t>
            </a:r>
          </a:p>
          <a:p>
            <a:pPr marL="171450" indent="-171450">
              <a:buFontTx/>
              <a:buChar char="-"/>
            </a:pPr>
            <a:r>
              <a:rPr lang="en-US" baseline="0" dirty="0" smtClean="0"/>
              <a:t>The complexity of study area</a:t>
            </a:r>
          </a:p>
          <a:p>
            <a:pPr marL="171450" indent="-171450">
              <a:buFontTx/>
              <a:buChar char="-"/>
            </a:pPr>
            <a:r>
              <a:rPr lang="en-US" baseline="0" dirty="0" smtClean="0"/>
              <a:t>Economics</a:t>
            </a:r>
          </a:p>
          <a:p>
            <a:pPr marL="171450" indent="-171450">
              <a:buFontTx/>
              <a:buChar char="-"/>
            </a:pPr>
            <a:r>
              <a:rPr lang="en-US" baseline="0" dirty="0" smtClean="0"/>
              <a:t>And Growth</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D7E333ED-E443-4882-A331-13AFCE2F93F5}" type="slidenum">
              <a:rPr lang="en-US" smtClean="0"/>
              <a:t>10</a:t>
            </a:fld>
            <a:endParaRPr lang="en-US"/>
          </a:p>
        </p:txBody>
      </p:sp>
    </p:spTree>
    <p:extLst>
      <p:ext uri="{BB962C8B-B14F-4D97-AF65-F5344CB8AC3E}">
        <p14:creationId xmlns:p14="http://schemas.microsoft.com/office/powerpoint/2010/main" val="1260363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RCW- </a:t>
            </a:r>
          </a:p>
          <a:p>
            <a:pPr marL="171450" indent="-171450">
              <a:buFont typeface="Arial" panose="020B0604020202020204" pitchFamily="34" charset="0"/>
              <a:buChar char="•"/>
            </a:pPr>
            <a:r>
              <a:rPr lang="en-US" dirty="0" smtClean="0"/>
              <a:t>recognizes</a:t>
            </a:r>
            <a:r>
              <a:rPr lang="en-US" baseline="0" dirty="0" smtClean="0"/>
              <a:t> the economic importance of the military in Washington communities and says that it’s a state priority to protect the land surrounding military installations from incompatible development</a:t>
            </a:r>
          </a:p>
          <a:p>
            <a:pPr marL="171450" indent="-171450">
              <a:buFont typeface="Arial" panose="020B0604020202020204" pitchFamily="34" charset="0"/>
              <a:buChar char="•"/>
            </a:pPr>
            <a:r>
              <a:rPr lang="en-US" baseline="0" dirty="0" smtClean="0"/>
              <a:t>Comp plans and development regulations “should not allow development in the </a:t>
            </a:r>
            <a:r>
              <a:rPr lang="en-US" i="1" baseline="0" dirty="0" smtClean="0"/>
              <a:t>vicinity</a:t>
            </a:r>
            <a:r>
              <a:rPr lang="en-US" baseline="0" dirty="0" smtClean="0"/>
              <a:t> of a military installation that is </a:t>
            </a:r>
            <a:r>
              <a:rPr lang="en-US" i="1" baseline="0" dirty="0" smtClean="0"/>
              <a:t>incompatible</a:t>
            </a:r>
            <a:r>
              <a:rPr lang="en-US" baseline="0" dirty="0" smtClean="0"/>
              <a:t> with the installations ability to carry out its mission requirements”. </a:t>
            </a:r>
          </a:p>
          <a:p>
            <a:pPr marL="171450" indent="-171450">
              <a:buFont typeface="Arial" panose="020B0604020202020204" pitchFamily="34" charset="0"/>
              <a:buChar char="•"/>
            </a:pPr>
            <a:r>
              <a:rPr lang="en-US" baseline="0" dirty="0" smtClean="0"/>
              <a:t>Installation commanders must be notified of any changes (comp plan, develop </a:t>
            </a:r>
            <a:r>
              <a:rPr lang="en-US" baseline="0" dirty="0" err="1" smtClean="0"/>
              <a:t>regs</a:t>
            </a:r>
            <a:r>
              <a:rPr lang="en-US" baseline="0" dirty="0" smtClean="0"/>
              <a:t>) </a:t>
            </a:r>
            <a:r>
              <a:rPr lang="en-US" i="1" baseline="0" dirty="0" smtClean="0"/>
              <a:t>adjacent</a:t>
            </a:r>
            <a:r>
              <a:rPr lang="en-US" baseline="0" dirty="0" smtClean="0"/>
              <a:t> and be given 60 days to comment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We’ve been working,</a:t>
            </a:r>
            <a:r>
              <a:rPr lang="en-US" baseline="0" dirty="0" smtClean="0"/>
              <a:t> through this JLUS, to define those terms for our region, or at least set up a coordination system to work through those questions.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Element M of CPP:</a:t>
            </a:r>
          </a:p>
          <a:p>
            <a:pPr marL="0" indent="0">
              <a:buFont typeface="Arial" panose="020B0604020202020204" pitchFamily="34" charset="0"/>
              <a:buNone/>
            </a:pPr>
            <a:r>
              <a:rPr lang="en-US" dirty="0" smtClean="0"/>
              <a:t>Policies</a:t>
            </a:r>
            <a:r>
              <a:rPr lang="en-US" baseline="0" dirty="0" smtClean="0"/>
              <a:t> to promote communication and coordination between all jurisdictions, including the military and essentially mirror the RCW. </a:t>
            </a:r>
          </a:p>
          <a:p>
            <a:pPr marL="0" indent="0">
              <a:buFont typeface="Arial" panose="020B0604020202020204" pitchFamily="34" charset="0"/>
              <a:buNone/>
            </a:pPr>
            <a:r>
              <a:rPr lang="en-US" baseline="0" dirty="0" smtClean="0"/>
              <a:t>Several other policies throughout which encourage this</a:t>
            </a:r>
            <a:endParaRPr lang="en-US" dirty="0"/>
          </a:p>
        </p:txBody>
      </p:sp>
      <p:sp>
        <p:nvSpPr>
          <p:cNvPr id="4" name="Slide Number Placeholder 3"/>
          <p:cNvSpPr>
            <a:spLocks noGrp="1"/>
          </p:cNvSpPr>
          <p:nvPr>
            <p:ph type="sldNum" sz="quarter" idx="10"/>
          </p:nvPr>
        </p:nvSpPr>
        <p:spPr/>
        <p:txBody>
          <a:bodyPr/>
          <a:lstStyle/>
          <a:p>
            <a:fld id="{D7E333ED-E443-4882-A331-13AFCE2F93F5}" type="slidenum">
              <a:rPr lang="en-US" smtClean="0"/>
              <a:t>11</a:t>
            </a:fld>
            <a:endParaRPr lang="en-US"/>
          </a:p>
        </p:txBody>
      </p:sp>
    </p:spTree>
    <p:extLst>
      <p:ext uri="{BB962C8B-B14F-4D97-AF65-F5344CB8AC3E}">
        <p14:creationId xmlns:p14="http://schemas.microsoft.com/office/powerpoint/2010/main" val="168446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goals and</a:t>
            </a:r>
            <a:r>
              <a:rPr lang="en-US" baseline="0" dirty="0" smtClean="0"/>
              <a:t> policies in the County’s Economic element relate to the Navy in some direct or indirect way, as well. </a:t>
            </a:r>
          </a:p>
          <a:p>
            <a:r>
              <a:rPr lang="en-US" baseline="0" dirty="0" smtClean="0"/>
              <a:t>The economic importance of the Navy is obvious to many of us that live here, and we consolidated a lot of information on the topic….to the point that it justified its own appendix. We tried to be as up-to-date as possible, so some of the information is for 2014, but much is from 2011-12.</a:t>
            </a:r>
          </a:p>
          <a:p>
            <a:endParaRPr lang="en-US" baseline="0" dirty="0" smtClean="0"/>
          </a:p>
          <a:p>
            <a:r>
              <a:rPr lang="en-US" baseline="0" dirty="0" smtClean="0"/>
              <a:t>Jobs- 12,825 enlisted; 10,000 contractors; 14,000 non-contractor civilian personnel</a:t>
            </a:r>
          </a:p>
          <a:p>
            <a:r>
              <a:rPr lang="en-US" baseline="0" dirty="0" smtClean="0"/>
              <a:t>Housing- the BAH often represents the maximum rent allowed for off-base housing; Navy no longer manages any of the local housing, even on-base (more housing for non-military now available that wasn’t before.)</a:t>
            </a:r>
          </a:p>
          <a:p>
            <a:endParaRPr lang="en-US" baseline="0" dirty="0" smtClean="0"/>
          </a:p>
          <a:p>
            <a:r>
              <a:rPr lang="en-US" baseline="0" dirty="0" smtClean="0"/>
              <a:t>Contracts alone-</a:t>
            </a:r>
          </a:p>
          <a:p>
            <a:r>
              <a:rPr lang="en-US" baseline="0" dirty="0" smtClean="0"/>
              <a:t>$7 Billion DoD to WA companies</a:t>
            </a:r>
          </a:p>
          <a:p>
            <a:r>
              <a:rPr lang="en-US" baseline="0" dirty="0" smtClean="0"/>
              <a:t>$4.1 Billion of that through the Navy</a:t>
            </a:r>
          </a:p>
          <a:p>
            <a:r>
              <a:rPr lang="en-US" baseline="0" dirty="0" smtClean="0"/>
              <a:t>$768 Million within Kitsap County ($67 Million going to local companies)</a:t>
            </a:r>
            <a:endParaRPr lang="en-US" dirty="0"/>
          </a:p>
        </p:txBody>
      </p:sp>
      <p:sp>
        <p:nvSpPr>
          <p:cNvPr id="4" name="Slide Number Placeholder 3"/>
          <p:cNvSpPr>
            <a:spLocks noGrp="1"/>
          </p:cNvSpPr>
          <p:nvPr>
            <p:ph type="sldNum" sz="quarter" idx="10"/>
          </p:nvPr>
        </p:nvSpPr>
        <p:spPr/>
        <p:txBody>
          <a:bodyPr/>
          <a:lstStyle/>
          <a:p>
            <a:fld id="{D7E333ED-E443-4882-A331-13AFCE2F93F5}" type="slidenum">
              <a:rPr lang="en-US" smtClean="0"/>
              <a:t>12</a:t>
            </a:fld>
            <a:endParaRPr lang="en-US"/>
          </a:p>
        </p:txBody>
      </p:sp>
    </p:spTree>
    <p:extLst>
      <p:ext uri="{BB962C8B-B14F-4D97-AF65-F5344CB8AC3E}">
        <p14:creationId xmlns:p14="http://schemas.microsoft.com/office/powerpoint/2010/main" val="1372486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65000"/>
                    <a:lumOff val="35000"/>
                  </a:schemeClr>
                </a:solidFill>
                <a:latin typeface="Cambria" panose="02040503050406030204" pitchFamily="18" charset="0"/>
              </a:rPr>
              <a:t>Kitsap County is the third smallest county in Washington by area, but is</a:t>
            </a:r>
            <a:r>
              <a:rPr lang="en-US" baseline="0" dirty="0" smtClean="0">
                <a:solidFill>
                  <a:schemeClr val="tx1">
                    <a:lumMod val="65000"/>
                    <a:lumOff val="35000"/>
                  </a:schemeClr>
                </a:solidFill>
                <a:latin typeface="Cambria" panose="02040503050406030204" pitchFamily="18" charset="0"/>
              </a:rPr>
              <a:t> </a:t>
            </a:r>
            <a:r>
              <a:rPr lang="en-US" dirty="0" smtClean="0">
                <a:solidFill>
                  <a:schemeClr val="tx1">
                    <a:lumMod val="65000"/>
                    <a:lumOff val="35000"/>
                  </a:schemeClr>
                </a:solidFill>
                <a:latin typeface="Cambria" panose="02040503050406030204" pitchFamily="18" charset="0"/>
              </a:rPr>
              <a:t>the third most densely populated, with growth expected to increase by</a:t>
            </a:r>
            <a:r>
              <a:rPr lang="en-US" baseline="0" dirty="0" smtClean="0">
                <a:solidFill>
                  <a:schemeClr val="tx1">
                    <a:lumMod val="65000"/>
                    <a:lumOff val="35000"/>
                  </a:schemeClr>
                </a:solidFill>
                <a:latin typeface="Cambria" panose="02040503050406030204" pitchFamily="18" charset="0"/>
              </a:rPr>
              <a:t> nearly 40</a:t>
            </a:r>
            <a:r>
              <a:rPr lang="en-US" dirty="0" smtClean="0">
                <a:solidFill>
                  <a:schemeClr val="tx1">
                    <a:lumMod val="65000"/>
                    <a:lumOff val="35000"/>
                  </a:schemeClr>
                </a:solidFill>
                <a:latin typeface="Cambria" panose="02040503050406030204" pitchFamily="18" charset="0"/>
              </a:rPr>
              <a:t>% over the next 25 year planning horizon.</a:t>
            </a:r>
            <a:endParaRPr lang="en-US" sz="2000" dirty="0" smtClean="0">
              <a:solidFill>
                <a:schemeClr val="tx1">
                  <a:lumMod val="65000"/>
                  <a:lumOff val="35000"/>
                </a:schemeClr>
              </a:solidFill>
              <a:latin typeface="Cambria" panose="02040503050406030204" pitchFamily="18" charset="0"/>
            </a:endParaRPr>
          </a:p>
          <a:p>
            <a:r>
              <a:rPr lang="en-US" dirty="0" smtClean="0"/>
              <a:t>More people,</a:t>
            </a:r>
            <a:r>
              <a:rPr lang="en-US" baseline="0" dirty="0" smtClean="0"/>
              <a:t> of course, </a:t>
            </a:r>
            <a:r>
              <a:rPr lang="en-US" dirty="0" smtClean="0"/>
              <a:t>=</a:t>
            </a:r>
            <a:r>
              <a:rPr lang="en-US" baseline="0" dirty="0" smtClean="0"/>
              <a:t> </a:t>
            </a:r>
            <a:r>
              <a:rPr lang="en-US" dirty="0" smtClean="0"/>
              <a:t>Increased</a:t>
            </a:r>
            <a:r>
              <a:rPr lang="en-US" baseline="0" dirty="0" smtClean="0"/>
              <a:t> potential for land use conflicts</a:t>
            </a:r>
          </a:p>
          <a:p>
            <a:r>
              <a:rPr lang="en-US" baseline="0" dirty="0" smtClean="0"/>
              <a:t>Several NBK facilities, specifically the </a:t>
            </a:r>
            <a:r>
              <a:rPr lang="en-US" baseline="0" dirty="0" err="1" smtClean="0"/>
              <a:t>Dabob</a:t>
            </a:r>
            <a:r>
              <a:rPr lang="en-US" baseline="0" dirty="0" smtClean="0"/>
              <a:t> testing and </a:t>
            </a:r>
            <a:r>
              <a:rPr lang="en-US" baseline="0" dirty="0" err="1" smtClean="0"/>
              <a:t>trainging</a:t>
            </a:r>
            <a:r>
              <a:rPr lang="en-US" baseline="0" dirty="0" smtClean="0"/>
              <a:t> range, are essentially irreplaceable and its imperative to national security that those be able to continue. </a:t>
            </a:r>
          </a:p>
          <a:p>
            <a:endParaRPr lang="en-US" baseline="0" dirty="0" smtClean="0"/>
          </a:p>
          <a:p>
            <a:r>
              <a:rPr lang="en-US" baseline="0" dirty="0" smtClean="0"/>
              <a:t>We need to be aware of where we are planning to place people, expand UGAs, and provide services that would bring large expansion of development into areas of concern such as adjacent to facilities or that would affect training ranges.</a:t>
            </a:r>
            <a:endParaRPr lang="en-US" dirty="0"/>
          </a:p>
        </p:txBody>
      </p:sp>
      <p:sp>
        <p:nvSpPr>
          <p:cNvPr id="4" name="Slide Number Placeholder 3"/>
          <p:cNvSpPr>
            <a:spLocks noGrp="1"/>
          </p:cNvSpPr>
          <p:nvPr>
            <p:ph type="sldNum" sz="quarter" idx="10"/>
          </p:nvPr>
        </p:nvSpPr>
        <p:spPr/>
        <p:txBody>
          <a:bodyPr/>
          <a:lstStyle/>
          <a:p>
            <a:fld id="{D7E333ED-E443-4882-A331-13AFCE2F93F5}" type="slidenum">
              <a:rPr lang="en-US" smtClean="0"/>
              <a:t>13</a:t>
            </a:fld>
            <a:endParaRPr lang="en-US"/>
          </a:p>
        </p:txBody>
      </p:sp>
    </p:spTree>
    <p:extLst>
      <p:ext uri="{BB962C8B-B14F-4D97-AF65-F5344CB8AC3E}">
        <p14:creationId xmlns:p14="http://schemas.microsoft.com/office/powerpoint/2010/main" val="3647009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all of this background information was compiled, along with input from the committee members, stakeholders, public surveys and workshops to start piecing together the JLUS.</a:t>
            </a:r>
          </a:p>
        </p:txBody>
      </p:sp>
      <p:sp>
        <p:nvSpPr>
          <p:cNvPr id="4" name="Slide Number Placeholder 3"/>
          <p:cNvSpPr>
            <a:spLocks noGrp="1"/>
          </p:cNvSpPr>
          <p:nvPr>
            <p:ph type="sldNum" sz="quarter" idx="10"/>
          </p:nvPr>
        </p:nvSpPr>
        <p:spPr/>
        <p:txBody>
          <a:bodyPr/>
          <a:lstStyle/>
          <a:p>
            <a:fld id="{D7E333ED-E443-4882-A331-13AFCE2F93F5}" type="slidenum">
              <a:rPr lang="en-US" smtClean="0"/>
              <a:t>14</a:t>
            </a:fld>
            <a:endParaRPr lang="en-US"/>
          </a:p>
        </p:txBody>
      </p:sp>
    </p:spTree>
    <p:extLst>
      <p:ext uri="{BB962C8B-B14F-4D97-AF65-F5344CB8AC3E}">
        <p14:creationId xmlns:p14="http://schemas.microsoft.com/office/powerpoint/2010/main" val="1988678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Chapters</a:t>
            </a:r>
          </a:p>
          <a:p>
            <a:endParaRPr lang="en-US" dirty="0" smtClean="0"/>
          </a:p>
          <a:p>
            <a:r>
              <a:rPr lang="en-US" dirty="0" smtClean="0"/>
              <a:t>First</a:t>
            </a:r>
            <a:r>
              <a:rPr lang="en-US" baseline="0" dirty="0" smtClean="0"/>
              <a:t> three chapters really cover in much greater detail the background and areas just discussed.</a:t>
            </a:r>
          </a:p>
          <a:p>
            <a:r>
              <a:rPr lang="en-US" baseline="0" dirty="0" smtClean="0"/>
              <a:t> </a:t>
            </a:r>
          </a:p>
          <a:p>
            <a:r>
              <a:rPr lang="en-US" baseline="0" dirty="0" smtClean="0"/>
              <a:t>We then moved into a compatibility analysis- public outreach to help identify the “issues”; categorized into 5 areas [see slide]</a:t>
            </a:r>
          </a:p>
          <a:p>
            <a:endParaRPr lang="en-US" baseline="0" dirty="0" smtClean="0"/>
          </a:p>
          <a:p>
            <a:r>
              <a:rPr lang="en-US" baseline="0" dirty="0" smtClean="0"/>
              <a:t>Finally, we ended with strategies and recommendations for addressing those issues; Each section of this chapter also takes the time to acknowledge and discuss on-going efforts….what is already being done, what is working and what can we build off of. I think that is something we don’t often do in these type of studies. Without it, you tend to lose the context for why you are moving in the direction you are, but also you fail to acknowledge the positives….given that government already has a bad rap, we need to take these opportunities where we can.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7E333ED-E443-4882-A331-13AFCE2F93F5}" type="slidenum">
              <a:rPr lang="en-US" smtClean="0"/>
              <a:t>15</a:t>
            </a:fld>
            <a:endParaRPr lang="en-US"/>
          </a:p>
        </p:txBody>
      </p:sp>
    </p:spTree>
    <p:extLst>
      <p:ext uri="{BB962C8B-B14F-4D97-AF65-F5344CB8AC3E}">
        <p14:creationId xmlns:p14="http://schemas.microsoft.com/office/powerpoint/2010/main" val="1325742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high priority strategies in</a:t>
            </a:r>
            <a:r>
              <a:rPr lang="en-US" baseline="0" dirty="0" smtClean="0"/>
              <a:t> this category, which suggest ways to building on the significant outreach and coordination that already occurs. </a:t>
            </a:r>
          </a:p>
          <a:p>
            <a:endParaRPr lang="en-US" baseline="0" dirty="0" smtClean="0"/>
          </a:p>
          <a:p>
            <a:r>
              <a:rPr lang="en-US" baseline="0" dirty="0" smtClean="0"/>
              <a:t>For example, there’s a recommendation for the Navy to expand updates to elected officials and downloadable fliers summarizing news about the bases to more easily share information. Currently, the base commander gives annual presentations to our Board of County Commissioners on the status of Naval Base Kitsap, called “NBK Today”. This is full of TONS of great information, but is always presented during briefings, which are during the day and rarely attended by the public. The idea here is to get this information out in new ways that make it more accessible to the general public. </a:t>
            </a:r>
          </a:p>
          <a:p>
            <a:endParaRPr lang="en-US" baseline="0" dirty="0" smtClean="0"/>
          </a:p>
          <a:p>
            <a:r>
              <a:rPr lang="en-US" baseline="0" dirty="0" smtClean="0"/>
              <a:t>The reason that this Strategy is specific to outreach BY the Navy, is that the two-way coordination is peppered throughout the other strategies. These were specific actions the Navy could take to increase mission awareness by officials and the community. </a:t>
            </a:r>
          </a:p>
          <a:p>
            <a:endParaRPr lang="en-US" dirty="0"/>
          </a:p>
        </p:txBody>
      </p:sp>
      <p:sp>
        <p:nvSpPr>
          <p:cNvPr id="4" name="Slide Number Placeholder 3"/>
          <p:cNvSpPr>
            <a:spLocks noGrp="1"/>
          </p:cNvSpPr>
          <p:nvPr>
            <p:ph type="sldNum" sz="quarter" idx="10"/>
          </p:nvPr>
        </p:nvSpPr>
        <p:spPr/>
        <p:txBody>
          <a:bodyPr/>
          <a:lstStyle/>
          <a:p>
            <a:fld id="{D7E333ED-E443-4882-A331-13AFCE2F93F5}" type="slidenum">
              <a:rPr lang="en-US" smtClean="0"/>
              <a:t>16</a:t>
            </a:fld>
            <a:endParaRPr lang="en-US"/>
          </a:p>
        </p:txBody>
      </p:sp>
    </p:spTree>
    <p:extLst>
      <p:ext uri="{BB962C8B-B14F-4D97-AF65-F5344CB8AC3E}">
        <p14:creationId xmlns:p14="http://schemas.microsoft.com/office/powerpoint/2010/main" val="751188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8 overall strategies in the Conservation Program and Land Protection category, which promotes conservation to help preserve priority open spaces and working lands. </a:t>
            </a:r>
          </a:p>
          <a:p>
            <a:endParaRPr lang="en-US" baseline="0" dirty="0" smtClean="0"/>
          </a:p>
          <a:p>
            <a:r>
              <a:rPr lang="en-US" baseline="0" dirty="0" smtClean="0"/>
              <a:t>For example, this category includes recommendations to continue conservation and maintaining working lands through Readiness and Environmental Protection Integration (REPI) and other federal, state, local, and private funding; It also includes coordination on climate change issues and identifying areas of mutual interest for conservation of habitat and working lands. </a:t>
            </a:r>
            <a:endParaRPr lang="en-US" dirty="0" smtClean="0"/>
          </a:p>
          <a:p>
            <a:endParaRPr lang="en-US" dirty="0"/>
          </a:p>
        </p:txBody>
      </p:sp>
      <p:sp>
        <p:nvSpPr>
          <p:cNvPr id="4" name="Slide Number Placeholder 3"/>
          <p:cNvSpPr>
            <a:spLocks noGrp="1"/>
          </p:cNvSpPr>
          <p:nvPr>
            <p:ph type="sldNum" sz="quarter" idx="10"/>
          </p:nvPr>
        </p:nvSpPr>
        <p:spPr/>
        <p:txBody>
          <a:bodyPr/>
          <a:lstStyle/>
          <a:p>
            <a:fld id="{D7E333ED-E443-4882-A331-13AFCE2F93F5}" type="slidenum">
              <a:rPr lang="en-US" smtClean="0"/>
              <a:t>17</a:t>
            </a:fld>
            <a:endParaRPr lang="en-US"/>
          </a:p>
        </p:txBody>
      </p:sp>
    </p:spTree>
    <p:extLst>
      <p:ext uri="{BB962C8B-B14F-4D97-AF65-F5344CB8AC3E}">
        <p14:creationId xmlns:p14="http://schemas.microsoft.com/office/powerpoint/2010/main" val="44610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sz="1200" dirty="0" smtClean="0">
                <a:solidFill>
                  <a:srgbClr val="F07522"/>
                </a:solidFill>
              </a:rPr>
              <a:t>Strategic Coordination among Stakeholders</a:t>
            </a:r>
            <a:r>
              <a:rPr lang="en-US" baseline="0" dirty="0" smtClean="0"/>
              <a:t> category addresses coordination to protect land use compatibility. </a:t>
            </a:r>
          </a:p>
          <a:p>
            <a:endParaRPr lang="en-US" baseline="0" dirty="0" smtClean="0"/>
          </a:p>
          <a:p>
            <a:pPr>
              <a:buFont typeface="Arial" pitchFamily="34" charset="0"/>
              <a:buChar char="•"/>
            </a:pPr>
            <a:r>
              <a:rPr lang="en-US" dirty="0" smtClean="0"/>
              <a:t> This is a big one, there are</a:t>
            </a:r>
            <a:r>
              <a:rPr lang="en-US" baseline="0" dirty="0" smtClean="0"/>
              <a:t> 9 recommendations in the category.</a:t>
            </a:r>
          </a:p>
          <a:p>
            <a:pPr>
              <a:buFont typeface="Arial" pitchFamily="34" charset="0"/>
              <a:buNone/>
            </a:pPr>
            <a:r>
              <a:rPr lang="en-US" b="1" baseline="0" dirty="0" smtClean="0"/>
              <a:t>For example,</a:t>
            </a:r>
          </a:p>
          <a:p>
            <a:pPr>
              <a:buFont typeface="Arial" pitchFamily="34" charset="0"/>
              <a:buChar char="•"/>
            </a:pPr>
            <a:r>
              <a:rPr lang="en-US" baseline="0" dirty="0" smtClean="0"/>
              <a:t> </a:t>
            </a:r>
            <a:r>
              <a:rPr lang="en-US" b="0" baseline="0" dirty="0" smtClean="0"/>
              <a:t>The JLUS </a:t>
            </a:r>
            <a:r>
              <a:rPr lang="en-US" baseline="0" dirty="0" smtClean="0"/>
              <a:t>recommends completing a compatibility height study within a small area along the northern perimeter of NBK-Bremerton noted in the graphic.</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purpose of the study would be to better understand and proactively avoid incompatible land uses/national security concerns before they occur.</a:t>
            </a:r>
          </a:p>
          <a:p>
            <a:pPr lvl="1">
              <a:buFont typeface="Arial" pitchFamily="34" charset="0"/>
              <a:buChar char="•"/>
            </a:pPr>
            <a:r>
              <a:rPr lang="en-US" baseline="0" dirty="0" smtClean="0"/>
              <a:t>The study would identify where buildings over 4-stories could potentially create security concerns.</a:t>
            </a:r>
          </a:p>
          <a:p>
            <a:pPr lvl="1">
              <a:buFont typeface="Arial" pitchFamily="34" charset="0"/>
              <a:buChar char="•"/>
            </a:pPr>
            <a:r>
              <a:rPr lang="en-US" baseline="0" dirty="0" smtClean="0"/>
              <a:t>Then, based on the study’s results, the City of Bremerton would consider adopting a height overlay district within a portion of that study area.</a:t>
            </a:r>
          </a:p>
          <a:p>
            <a:pPr lvl="0">
              <a:buFont typeface="Arial" pitchFamily="34" charset="0"/>
              <a:buChar char="•"/>
            </a:pPr>
            <a:r>
              <a:rPr lang="en-US" baseline="0" dirty="0" smtClean="0"/>
              <a:t> Development of a formal MOU and coordination on growth-inducing infrastructure (where new sewer is going in) is another priority example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7E333ED-E443-4882-A331-13AFCE2F93F5}" type="slidenum">
              <a:rPr lang="en-US" smtClean="0"/>
              <a:t>18</a:t>
            </a:fld>
            <a:endParaRPr lang="en-US"/>
          </a:p>
        </p:txBody>
      </p:sp>
    </p:spTree>
    <p:extLst>
      <p:ext uri="{BB962C8B-B14F-4D97-AF65-F5344CB8AC3E}">
        <p14:creationId xmlns:p14="http://schemas.microsoft.com/office/powerpoint/2010/main" val="500299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07522"/>
                </a:solidFill>
              </a:rPr>
              <a:t>The Regional Land Use Planning </a:t>
            </a:r>
            <a:r>
              <a:rPr lang="en-US" baseline="0" dirty="0" smtClean="0"/>
              <a:t>category looks at improving coordination around regional systems like transportation.</a:t>
            </a:r>
          </a:p>
          <a:p>
            <a:endParaRPr lang="en-US" baseline="0" dirty="0" smtClean="0"/>
          </a:p>
          <a:p>
            <a:r>
              <a:rPr lang="en-US" baseline="0" dirty="0" smtClean="0"/>
              <a:t>For example, it suggests indicating existing freight routes used by the Navy in regional transportation plans and undertaking design studies before new routes are formally identified.</a:t>
            </a:r>
          </a:p>
          <a:p>
            <a:endParaRPr lang="en-US" baseline="0" dirty="0" smtClean="0"/>
          </a:p>
          <a:p>
            <a:r>
              <a:rPr lang="en-US" baseline="0" dirty="0" smtClean="0"/>
              <a:t>Involvement of the Military Planning Committee (JLUS) in the Washington Military Alliance</a:t>
            </a:r>
          </a:p>
          <a:p>
            <a:endParaRPr lang="en-US" dirty="0"/>
          </a:p>
        </p:txBody>
      </p:sp>
      <p:sp>
        <p:nvSpPr>
          <p:cNvPr id="4" name="Slide Number Placeholder 3"/>
          <p:cNvSpPr>
            <a:spLocks noGrp="1"/>
          </p:cNvSpPr>
          <p:nvPr>
            <p:ph type="sldNum" sz="quarter" idx="10"/>
          </p:nvPr>
        </p:nvSpPr>
        <p:spPr/>
        <p:txBody>
          <a:bodyPr/>
          <a:lstStyle/>
          <a:p>
            <a:fld id="{D7E333ED-E443-4882-A331-13AFCE2F93F5}" type="slidenum">
              <a:rPr lang="en-US" smtClean="0"/>
              <a:t>19</a:t>
            </a:fld>
            <a:endParaRPr lang="en-US"/>
          </a:p>
        </p:txBody>
      </p:sp>
    </p:spTree>
    <p:extLst>
      <p:ext uri="{BB962C8B-B14F-4D97-AF65-F5344CB8AC3E}">
        <p14:creationId xmlns:p14="http://schemas.microsoft.com/office/powerpoint/2010/main" val="184724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Joint Land Use Studies are a standard project designed and supported by the Department of Defense, Office of Economic Adjustment. 110 have been completed over the past 30 years in military communities across the country. </a:t>
            </a:r>
            <a:endParaRPr lang="en-US" dirty="0"/>
          </a:p>
        </p:txBody>
      </p:sp>
      <p:sp>
        <p:nvSpPr>
          <p:cNvPr id="4" name="Slide Number Placeholder 3"/>
          <p:cNvSpPr>
            <a:spLocks noGrp="1"/>
          </p:cNvSpPr>
          <p:nvPr>
            <p:ph type="sldNum" sz="quarter" idx="10"/>
          </p:nvPr>
        </p:nvSpPr>
        <p:spPr/>
        <p:txBody>
          <a:bodyPr/>
          <a:lstStyle/>
          <a:p>
            <a:fld id="{D7E333ED-E443-4882-A331-13AFCE2F93F5}" type="slidenum">
              <a:rPr lang="en-US" smtClean="0"/>
              <a:t>2</a:t>
            </a:fld>
            <a:endParaRPr lang="en-US"/>
          </a:p>
        </p:txBody>
      </p:sp>
    </p:spTree>
    <p:extLst>
      <p:ext uri="{BB962C8B-B14F-4D97-AF65-F5344CB8AC3E}">
        <p14:creationId xmlns:p14="http://schemas.microsoft.com/office/powerpoint/2010/main" val="297617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6 overall strategies in </a:t>
            </a:r>
            <a:r>
              <a:rPr lang="en-US" sz="1200" dirty="0" smtClean="0">
                <a:solidFill>
                  <a:srgbClr val="F07522"/>
                </a:solidFill>
              </a:rPr>
              <a:t>Local Government Comprehensive Planning </a:t>
            </a:r>
            <a:r>
              <a:rPr lang="en-US" baseline="0" dirty="0" smtClean="0"/>
              <a:t>category, which suggests considering JLUS recommendations and goals as local governments update their comp plans.</a:t>
            </a:r>
          </a:p>
          <a:p>
            <a:endParaRPr lang="en-US" baseline="0" dirty="0" smtClean="0"/>
          </a:p>
          <a:p>
            <a:endParaRPr lang="en-US" baseline="0" dirty="0" smtClean="0"/>
          </a:p>
          <a:p>
            <a:r>
              <a:rPr lang="en-US" baseline="0" dirty="0" smtClean="0"/>
              <a:t>Comprehensive Plan Goals and Policies (essentially, a semi-formal way of agreeing to consider to move forward with the recommendations of the JLUS)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7E333ED-E443-4882-A331-13AFCE2F93F5}" type="slidenum">
              <a:rPr lang="en-US" smtClean="0"/>
              <a:t>20</a:t>
            </a:fld>
            <a:endParaRPr lang="en-US"/>
          </a:p>
        </p:txBody>
      </p:sp>
    </p:spTree>
    <p:extLst>
      <p:ext uri="{BB962C8B-B14F-4D97-AF65-F5344CB8AC3E}">
        <p14:creationId xmlns:p14="http://schemas.microsoft.com/office/powerpoint/2010/main" val="3957033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obligation.</a:t>
            </a:r>
            <a:r>
              <a:rPr lang="en-US" baseline="0" dirty="0" smtClean="0"/>
              <a:t> Each jurisdiction can move forward with recommendations individually. The policy committee will be discussing and deciding next Tuesday whether to pursue additional grant funding from OEA into the Phase 2, Strategy Development. That would likely include applying for a traffic and parking study and developing the details of an MOU. The same individuals would also likely be included in the Implementation Committee as were in the PC/TC groups. </a:t>
            </a:r>
          </a:p>
          <a:p>
            <a:r>
              <a:rPr lang="en-US" baseline="0" dirty="0" smtClean="0"/>
              <a:t>There is no deadline to move forward, but like all plans, the background information has a useful life-span, so we hope to know by the end of this year. </a:t>
            </a:r>
          </a:p>
          <a:p>
            <a:endParaRPr lang="en-US" baseline="0" dirty="0" smtClean="0"/>
          </a:p>
          <a:p>
            <a:r>
              <a:rPr lang="en-US" baseline="0" dirty="0" smtClean="0"/>
              <a:t>Getting the JLUS-related Goals and Policies through the Comp Plan process is also a next step, but we don’t expect there will be any issues with that. </a:t>
            </a:r>
            <a:endParaRPr lang="en-US" dirty="0"/>
          </a:p>
        </p:txBody>
      </p:sp>
      <p:sp>
        <p:nvSpPr>
          <p:cNvPr id="4" name="Slide Number Placeholder 3"/>
          <p:cNvSpPr>
            <a:spLocks noGrp="1"/>
          </p:cNvSpPr>
          <p:nvPr>
            <p:ph type="sldNum" sz="quarter" idx="10"/>
          </p:nvPr>
        </p:nvSpPr>
        <p:spPr/>
        <p:txBody>
          <a:bodyPr/>
          <a:lstStyle/>
          <a:p>
            <a:fld id="{D7E333ED-E443-4882-A331-13AFCE2F93F5}" type="slidenum">
              <a:rPr lang="en-US" smtClean="0"/>
              <a:t>21</a:t>
            </a:fld>
            <a:endParaRPr lang="en-US"/>
          </a:p>
        </p:txBody>
      </p:sp>
    </p:spTree>
    <p:extLst>
      <p:ext uri="{BB962C8B-B14F-4D97-AF65-F5344CB8AC3E}">
        <p14:creationId xmlns:p14="http://schemas.microsoft.com/office/powerpoint/2010/main" val="1991716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7 strategies in the </a:t>
            </a:r>
            <a:r>
              <a:rPr lang="en-US" sz="1200" dirty="0" smtClean="0">
                <a:solidFill>
                  <a:srgbClr val="F07522"/>
                </a:solidFill>
              </a:rPr>
              <a:t>Land Use and Development </a:t>
            </a:r>
            <a:r>
              <a:rPr lang="en-US" baseline="0" dirty="0" smtClean="0"/>
              <a:t>category, which suggests improved coordination and potential land use modifications to help ensure compatibility.</a:t>
            </a:r>
          </a:p>
          <a:p>
            <a:endParaRPr lang="en-US" baseline="0" dirty="0" smtClean="0"/>
          </a:p>
          <a:p>
            <a:r>
              <a:rPr lang="en-US" b="1" baseline="0" dirty="0" smtClean="0"/>
              <a:t>For example, </a:t>
            </a:r>
          </a:p>
          <a:p>
            <a:pPr>
              <a:buFont typeface="Arial" pitchFamily="34" charset="0"/>
              <a:buChar char="•"/>
            </a:pPr>
            <a:r>
              <a:rPr lang="en-US" b="0" baseline="0" dirty="0" smtClean="0"/>
              <a:t>There is the misconception that the Navy is trying to prohibit use of existing boat ramps or stop development around Hood Canal and </a:t>
            </a:r>
            <a:r>
              <a:rPr lang="en-US" b="0" baseline="0" dirty="0" err="1" smtClean="0"/>
              <a:t>Dabob</a:t>
            </a:r>
            <a:r>
              <a:rPr lang="en-US" b="0" baseline="0" dirty="0" smtClean="0"/>
              <a:t> Bay. This section recommends that the Navy and local jurisdictions </a:t>
            </a:r>
            <a:r>
              <a:rPr lang="en-US" b="1" baseline="0" dirty="0" smtClean="0"/>
              <a:t>coordinate</a:t>
            </a:r>
            <a:r>
              <a:rPr lang="en-US" b="0" baseline="0" dirty="0" smtClean="0"/>
              <a:t> when certain </a:t>
            </a:r>
            <a:r>
              <a:rPr lang="en-US" b="0" u="sng" baseline="0" dirty="0" smtClean="0"/>
              <a:t>kinds</a:t>
            </a:r>
            <a:r>
              <a:rPr lang="en-US" b="0" baseline="0" dirty="0" smtClean="0"/>
              <a:t> of projects (like new boat ramps or large master planned developments) are proposed in the areas noted in yellow on the “compatibility map”</a:t>
            </a:r>
          </a:p>
          <a:p>
            <a:pPr>
              <a:buFont typeface="Arial" pitchFamily="34" charset="0"/>
              <a:buChar char="•"/>
            </a:pPr>
            <a:r>
              <a:rPr lang="en-US" b="0" baseline="0" dirty="0" smtClean="0"/>
              <a:t>It also suggests the jurisdictions consider developing an overlay in the next phase that would formalize this coordination and ensure compatible land uses.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7E333ED-E443-4882-A331-13AFCE2F93F5}" type="slidenum">
              <a:rPr lang="en-US" smtClean="0"/>
              <a:t>22</a:t>
            </a:fld>
            <a:endParaRPr lang="en-US"/>
          </a:p>
        </p:txBody>
      </p:sp>
    </p:spTree>
    <p:extLst>
      <p:ext uri="{BB962C8B-B14F-4D97-AF65-F5344CB8AC3E}">
        <p14:creationId xmlns:p14="http://schemas.microsoft.com/office/powerpoint/2010/main" val="2627678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They are intended to guide JLUS implementation and help the community prioritize that implementation effort</a:t>
            </a:r>
          </a:p>
          <a:p>
            <a:r>
              <a:rPr lang="en-US" baseline="0" dirty="0" smtClean="0"/>
              <a:t>For each implementation task – the matrix indicates:</a:t>
            </a:r>
          </a:p>
          <a:p>
            <a:pPr>
              <a:buFont typeface="Arial" pitchFamily="34" charset="0"/>
              <a:buChar char="•"/>
            </a:pPr>
            <a:r>
              <a:rPr lang="en-US" baseline="0" dirty="0" smtClean="0"/>
              <a:t> Priority level</a:t>
            </a:r>
          </a:p>
          <a:p>
            <a:pPr>
              <a:buFont typeface="Arial" pitchFamily="34" charset="0"/>
              <a:buChar char="•"/>
            </a:pPr>
            <a:r>
              <a:rPr lang="en-US" baseline="0" dirty="0" smtClean="0"/>
              <a:t> the Agencies or parties affected by or responsible for implementing the tool</a:t>
            </a:r>
          </a:p>
          <a:p>
            <a:pPr>
              <a:buFont typeface="Arial" pitchFamily="34" charset="0"/>
              <a:buChar char="•"/>
            </a:pPr>
            <a:r>
              <a:rPr lang="en-US" baseline="0" dirty="0" smtClean="0"/>
              <a:t> anticipated time frame – refer to key</a:t>
            </a:r>
          </a:p>
          <a:p>
            <a:pPr>
              <a:buFont typeface="Arial" pitchFamily="34" charset="0"/>
              <a:buChar char="•"/>
            </a:pPr>
            <a:r>
              <a:rPr lang="en-US" baseline="0" dirty="0" smtClean="0"/>
              <a:t> estimated cost - refer to key</a:t>
            </a:r>
          </a:p>
          <a:p>
            <a:pPr>
              <a:buFont typeface="Arial" pitchFamily="34" charset="0"/>
              <a:buChar char="•"/>
            </a:pPr>
            <a:r>
              <a:rPr lang="en-US" baseline="0" dirty="0" smtClean="0"/>
              <a:t> possible funding source</a:t>
            </a:r>
          </a:p>
          <a:p>
            <a:pPr>
              <a:buFont typeface="Arial" pitchFamily="34" charset="0"/>
              <a:buChar char="•"/>
            </a:pPr>
            <a:r>
              <a:rPr lang="en-US" baseline="0" dirty="0" smtClean="0"/>
              <a:t> cross reference to JLUS analysis on issue</a:t>
            </a:r>
          </a:p>
          <a:p>
            <a:endParaRPr lang="en-US" dirty="0"/>
          </a:p>
        </p:txBody>
      </p:sp>
      <p:sp>
        <p:nvSpPr>
          <p:cNvPr id="4" name="Slide Number Placeholder 3"/>
          <p:cNvSpPr>
            <a:spLocks noGrp="1"/>
          </p:cNvSpPr>
          <p:nvPr>
            <p:ph type="sldNum" sz="quarter" idx="10"/>
          </p:nvPr>
        </p:nvSpPr>
        <p:spPr/>
        <p:txBody>
          <a:bodyPr/>
          <a:lstStyle/>
          <a:p>
            <a:fld id="{D7E333ED-E443-4882-A331-13AFCE2F93F5}" type="slidenum">
              <a:rPr lang="en-US" smtClean="0"/>
              <a:t>23</a:t>
            </a:fld>
            <a:endParaRPr lang="en-US"/>
          </a:p>
        </p:txBody>
      </p:sp>
    </p:spTree>
    <p:extLst>
      <p:ext uri="{BB962C8B-B14F-4D97-AF65-F5344CB8AC3E}">
        <p14:creationId xmlns:p14="http://schemas.microsoft.com/office/powerpoint/2010/main" val="401360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recent years,</a:t>
            </a:r>
            <a:r>
              <a:rPr lang="en-US" baseline="0" dirty="0" smtClean="0"/>
              <a:t> the Navy has become aware of how much land use planning can impact their installations and create conflicts between residents and their operations. One of the ways Navy Region NW has addressed this is by hiring five Community Planning Liaison Officers. They reach out to and work with our local planning staff and elected officials. Through this outreach and with agreement from the local governments, they nominated and funded a Joint Land Use Study to help ensure proactive cooperation and compatible planning around Naval Base Kitsap and Naval Magazine Indian Island.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JLUS is a body of information that supports informed decision making. One thing that the OEA stresses is that this study is produced BY and FOR the local jurisdiction….so its not a NAVY  project.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also NOT: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Directly change any land-use decisions or requirements (no new zoning provisions will be adopted by accepting this phase of the document)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Authorize or evaluate any new military activities (Navy would need EIS/NEPA process)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Evaluate individual projects or actions (like EHW-2 or large private projects)</a:t>
            </a:r>
          </a:p>
          <a:p>
            <a:endParaRPr lang="en-US" dirty="0"/>
          </a:p>
        </p:txBody>
      </p:sp>
      <p:sp>
        <p:nvSpPr>
          <p:cNvPr id="4" name="Slide Number Placeholder 3"/>
          <p:cNvSpPr>
            <a:spLocks noGrp="1"/>
          </p:cNvSpPr>
          <p:nvPr>
            <p:ph type="sldNum" sz="quarter" idx="10"/>
          </p:nvPr>
        </p:nvSpPr>
        <p:spPr/>
        <p:txBody>
          <a:bodyPr/>
          <a:lstStyle/>
          <a:p>
            <a:fld id="{D7E333ED-E443-4882-A331-13AFCE2F93F5}" type="slidenum">
              <a:rPr lang="en-US" smtClean="0"/>
              <a:t>3</a:t>
            </a:fld>
            <a:endParaRPr lang="en-US"/>
          </a:p>
        </p:txBody>
      </p:sp>
    </p:spTree>
    <p:extLst>
      <p:ext uri="{BB962C8B-B14F-4D97-AF65-F5344CB8AC3E}">
        <p14:creationId xmlns:p14="http://schemas.microsoft.com/office/powerpoint/2010/main" val="321325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Kitsap County, DCD became the JLUS sponsor in 2014, in partnership with Jefferson County, the City of Bremerton and the Navy (specifically, Naval Base Kitsap and Naval Magazine Indian Island). We were required to have most of the work be done by a consultant team, so we hired a local firm (Makers) and their subs to complete the work. </a:t>
            </a:r>
            <a:endParaRPr lang="en-US" dirty="0"/>
          </a:p>
        </p:txBody>
      </p:sp>
      <p:sp>
        <p:nvSpPr>
          <p:cNvPr id="4" name="Slide Number Placeholder 3"/>
          <p:cNvSpPr>
            <a:spLocks noGrp="1"/>
          </p:cNvSpPr>
          <p:nvPr>
            <p:ph type="sldNum" sz="quarter" idx="10"/>
          </p:nvPr>
        </p:nvSpPr>
        <p:spPr/>
        <p:txBody>
          <a:bodyPr/>
          <a:lstStyle/>
          <a:p>
            <a:fld id="{A77EAF7D-E308-40A0-BEAB-11E188E4254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Already talked about how Kitsap County was selected as</a:t>
            </a:r>
            <a:r>
              <a:rPr lang="en-US" baseline="0" dirty="0" smtClean="0"/>
              <a:t> the project sponsor. </a:t>
            </a:r>
          </a:p>
          <a:p>
            <a:r>
              <a:rPr lang="en-US" baseline="0" dirty="0" smtClean="0"/>
              <a:t>There are a Policy Committee (oversight- consists of public officials, tribal and military leadership) and Technical Committee (staff level from same groups, also has included state agencies). </a:t>
            </a:r>
          </a:p>
          <a:p>
            <a:r>
              <a:rPr lang="en-US" baseline="0" dirty="0" smtClean="0"/>
              <a:t>And of course the public- The County has an electronic notification system, so we set one up specifically for JLUS. We also did an early push on Facebook, which had a tremendous affect on the number we reached, but also (as you would probably imagine) a MUCH different demographic. We really strove to make this process transparent and accessible. We had a stand-alone website, posted videos from all the open house/workshop presentations, and gave ample review periods at multiple phases. </a:t>
            </a:r>
            <a:endParaRPr lang="en-US" dirty="0" smtClean="0"/>
          </a:p>
          <a:p>
            <a:endParaRPr lang="en-US" dirty="0" smtClean="0"/>
          </a:p>
          <a:p>
            <a:endParaRPr lang="en-US" dirty="0" smtClean="0"/>
          </a:p>
          <a:p>
            <a:r>
              <a:rPr lang="en-US" dirty="0" smtClean="0"/>
              <a:t>To this point we’ve held 10 meetings with the Policy and/or Technical</a:t>
            </a:r>
            <a:r>
              <a:rPr lang="en-US" baseline="0" dirty="0" smtClean="0"/>
              <a:t> Committee over the last 14 months – and we have one more planned in September with both committees to make final JLUS refinements and formally “accept” the document…..this is different that our usual legislative process that we are used to  and DoD does not require any formal resolution or MOU at the end of this phase. </a:t>
            </a:r>
            <a:endParaRPr lang="en-US" dirty="0"/>
          </a:p>
        </p:txBody>
      </p:sp>
      <p:sp>
        <p:nvSpPr>
          <p:cNvPr id="4" name="Slide Number Placeholder 3"/>
          <p:cNvSpPr>
            <a:spLocks noGrp="1"/>
          </p:cNvSpPr>
          <p:nvPr>
            <p:ph type="sldNum" sz="quarter" idx="10"/>
          </p:nvPr>
        </p:nvSpPr>
        <p:spPr/>
        <p:txBody>
          <a:bodyPr/>
          <a:lstStyle/>
          <a:p>
            <a:fld id="{A77EAF7D-E308-40A0-BEAB-11E188E4254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an</a:t>
            </a:r>
            <a:r>
              <a:rPr lang="en-US" baseline="0" dirty="0" smtClean="0"/>
              <a:t> abbreviated list of stakeholders- so aside from those already mentioned, we did stakeholder interviews early in the process with state agencies, environmental groups, school districts, ports, etc. </a:t>
            </a:r>
            <a:endParaRPr lang="en-US" dirty="0"/>
          </a:p>
        </p:txBody>
      </p:sp>
      <p:sp>
        <p:nvSpPr>
          <p:cNvPr id="4" name="Slide Number Placeholder 3"/>
          <p:cNvSpPr>
            <a:spLocks noGrp="1"/>
          </p:cNvSpPr>
          <p:nvPr>
            <p:ph type="sldNum" sz="quarter" idx="10"/>
          </p:nvPr>
        </p:nvSpPr>
        <p:spPr/>
        <p:txBody>
          <a:bodyPr/>
          <a:lstStyle/>
          <a:p>
            <a:fld id="{D7E333ED-E443-4882-A331-13AFCE2F93F5}" type="slidenum">
              <a:rPr lang="en-US" smtClean="0"/>
              <a:t>6</a:t>
            </a:fld>
            <a:endParaRPr lang="en-US"/>
          </a:p>
        </p:txBody>
      </p:sp>
    </p:spTree>
    <p:extLst>
      <p:ext uri="{BB962C8B-B14F-4D97-AF65-F5344CB8AC3E}">
        <p14:creationId xmlns:p14="http://schemas.microsoft.com/office/powerpoint/2010/main" val="405511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had mentioned phases..</a:t>
            </a:r>
          </a:p>
          <a:p>
            <a:r>
              <a:rPr lang="en-US" dirty="0" smtClean="0"/>
              <a:t>This first phase</a:t>
            </a:r>
            <a:r>
              <a:rPr lang="en-US" baseline="0" dirty="0" smtClean="0"/>
              <a:t> was simply to IDENTIFY the needs and potential strategies (Example: recommends an MOU)</a:t>
            </a:r>
          </a:p>
          <a:p>
            <a:r>
              <a:rPr lang="en-US" baseline="0" dirty="0" smtClean="0"/>
              <a:t>Each jurisdiction will be able to run with any of the recommendations without additional funding or oversight, we may choose to not move forward, or….</a:t>
            </a:r>
          </a:p>
          <a:p>
            <a:r>
              <a:rPr lang="en-US" baseline="0" dirty="0" smtClean="0"/>
              <a:t>We may elect to move to Phase 2 (which CAN come with additional funding), which will DEVELOP  the tools identified in phase 1 (Example: drafts and MOU)</a:t>
            </a:r>
          </a:p>
          <a:p>
            <a:r>
              <a:rPr lang="en-US" baseline="0" dirty="0" smtClean="0"/>
              <a:t>FINALLY, those tools may be ADOPTED or IMPLEMENTED in phase 3 (Example: Adopted MOU)</a:t>
            </a:r>
            <a:endParaRPr lang="en-US" dirty="0"/>
          </a:p>
        </p:txBody>
      </p:sp>
      <p:sp>
        <p:nvSpPr>
          <p:cNvPr id="4" name="Slide Number Placeholder 3"/>
          <p:cNvSpPr>
            <a:spLocks noGrp="1"/>
          </p:cNvSpPr>
          <p:nvPr>
            <p:ph type="sldNum" sz="quarter" idx="10"/>
          </p:nvPr>
        </p:nvSpPr>
        <p:spPr/>
        <p:txBody>
          <a:bodyPr/>
          <a:lstStyle/>
          <a:p>
            <a:fld id="{D7E333ED-E443-4882-A331-13AFCE2F93F5}" type="slidenum">
              <a:rPr lang="en-US" smtClean="0"/>
              <a:t>7</a:t>
            </a:fld>
            <a:endParaRPr lang="en-US"/>
          </a:p>
        </p:txBody>
      </p:sp>
    </p:spTree>
    <p:extLst>
      <p:ext uri="{BB962C8B-B14F-4D97-AF65-F5344CB8AC3E}">
        <p14:creationId xmlns:p14="http://schemas.microsoft.com/office/powerpoint/2010/main" val="1841516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this JLUS, we have a geographically large project area. </a:t>
            </a:r>
          </a:p>
          <a:p>
            <a:r>
              <a:rPr lang="en-US" baseline="0" dirty="0" smtClean="0"/>
              <a:t>Naval Base Kitsap is one of, if not the, most complex bases in the country- based on geographic distribution and scope of missions. Locally, we have:</a:t>
            </a:r>
          </a:p>
          <a:p>
            <a:pPr marL="171450" indent="-171450">
              <a:buFont typeface="Arial" panose="020B0604020202020204" pitchFamily="34" charset="0"/>
              <a:buChar char="•"/>
            </a:pPr>
            <a:r>
              <a:rPr lang="en-US" baseline="0" dirty="0" smtClean="0"/>
              <a:t>Bangor</a:t>
            </a:r>
          </a:p>
          <a:p>
            <a:pPr marL="171450" indent="-171450">
              <a:buFont typeface="Arial" panose="020B0604020202020204" pitchFamily="34" charset="0"/>
              <a:buChar char="•"/>
            </a:pPr>
            <a:r>
              <a:rPr lang="en-US" baseline="0" dirty="0" smtClean="0"/>
              <a:t>Bremerton (PSNS)</a:t>
            </a:r>
          </a:p>
          <a:p>
            <a:pPr marL="171450" indent="-171450">
              <a:buFont typeface="Arial" panose="020B0604020202020204" pitchFamily="34" charset="0"/>
              <a:buChar char="•"/>
            </a:pPr>
            <a:r>
              <a:rPr lang="en-US" baseline="0" dirty="0" smtClean="0"/>
              <a:t>Keyport</a:t>
            </a:r>
          </a:p>
          <a:p>
            <a:pPr marL="171450" indent="-171450">
              <a:buFont typeface="Arial" panose="020B0604020202020204" pitchFamily="34" charset="0"/>
              <a:buChar char="•"/>
            </a:pPr>
            <a:r>
              <a:rPr lang="en-US" baseline="0" dirty="0" smtClean="0"/>
              <a:t>Manchester</a:t>
            </a:r>
          </a:p>
          <a:p>
            <a:pPr marL="171450" indent="-171450">
              <a:buFont typeface="Arial" panose="020B0604020202020204" pitchFamily="34" charset="0"/>
              <a:buChar char="•"/>
            </a:pPr>
            <a:r>
              <a:rPr lang="en-US" baseline="0" dirty="0" smtClean="0"/>
              <a:t>Jackson Park/Naval Hospital</a:t>
            </a:r>
          </a:p>
          <a:p>
            <a:pPr marL="171450" indent="-171450">
              <a:buFont typeface="Arial" panose="020B0604020202020204" pitchFamily="34" charset="0"/>
              <a:buChar char="•"/>
            </a:pPr>
            <a:r>
              <a:rPr lang="en-US" baseline="0" dirty="0" smtClean="0"/>
              <a:t>Multiple other parcels which may not be obvious (both on the Kitsap and Olympic Peninsulas)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Remote properties in Alaska and B.C. also are included in NBK</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NAVMAGII</a:t>
            </a:r>
          </a:p>
          <a:p>
            <a:pPr marL="0" indent="0">
              <a:buFont typeface="Arial" panose="020B0604020202020204" pitchFamily="34" charset="0"/>
              <a:buNone/>
            </a:pPr>
            <a:endParaRPr lang="en-US" baseline="0" dirty="0" smtClean="0"/>
          </a:p>
          <a:p>
            <a:r>
              <a:rPr lang="en-US" baseline="0" dirty="0" smtClean="0"/>
              <a:t>Also includes supply routes, railroad </a:t>
            </a:r>
            <a:r>
              <a:rPr lang="en-US" baseline="0" dirty="0" err="1" smtClean="0"/>
              <a:t>cooridor</a:t>
            </a:r>
            <a:r>
              <a:rPr lang="en-US" baseline="0" dirty="0" smtClean="0"/>
              <a:t> and range complexes</a:t>
            </a:r>
          </a:p>
          <a:p>
            <a:r>
              <a:rPr lang="en-US" baseline="0" dirty="0" smtClean="0"/>
              <a:t>Does not include military operations based at other installations (NAS Whidbey Island, JBLM, Everett not included)</a:t>
            </a:r>
          </a:p>
        </p:txBody>
      </p:sp>
      <p:sp>
        <p:nvSpPr>
          <p:cNvPr id="4" name="Slide Number Placeholder 3"/>
          <p:cNvSpPr>
            <a:spLocks noGrp="1"/>
          </p:cNvSpPr>
          <p:nvPr>
            <p:ph type="sldNum" sz="quarter" idx="10"/>
          </p:nvPr>
        </p:nvSpPr>
        <p:spPr/>
        <p:txBody>
          <a:bodyPr/>
          <a:lstStyle/>
          <a:p>
            <a:fld id="{D7E333ED-E443-4882-A331-13AFCE2F93F5}" type="slidenum">
              <a:rPr lang="en-US" smtClean="0"/>
              <a:t>8</a:t>
            </a:fld>
            <a:endParaRPr lang="en-US"/>
          </a:p>
        </p:txBody>
      </p:sp>
    </p:spTree>
    <p:extLst>
      <p:ext uri="{BB962C8B-B14F-4D97-AF65-F5344CB8AC3E}">
        <p14:creationId xmlns:p14="http://schemas.microsoft.com/office/powerpoint/2010/main" val="401899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overall goal of the JLUS</a:t>
            </a:r>
            <a:r>
              <a:rPr lang="en-US" baseline="0" dirty="0" smtClean="0"/>
              <a:t> is about compatibility….but what does that mean?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a two-way street.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Civilian and military uses can exist alongside each other- so we are looking through the lens of:</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Military uses that do not expose people to hazards or nuisances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Civilian</a:t>
            </a:r>
            <a:r>
              <a:rPr lang="en-US" baseline="0" dirty="0" smtClean="0"/>
              <a:t> uses that don’t interfere with military exercises and mission</a:t>
            </a:r>
            <a:endParaRPr lang="en-US" dirty="0" smtClean="0"/>
          </a:p>
          <a:p>
            <a:endParaRPr lang="en-US" dirty="0" smtClean="0"/>
          </a:p>
          <a:p>
            <a:r>
              <a:rPr lang="en-US" dirty="0" smtClean="0"/>
              <a:t>Map:</a:t>
            </a:r>
          </a:p>
          <a:p>
            <a:r>
              <a:rPr lang="en-US" dirty="0" smtClean="0"/>
              <a:t>Its not everything, everywhere: We are focusing</a:t>
            </a:r>
            <a:r>
              <a:rPr lang="en-US" baseline="0" dirty="0" smtClean="0"/>
              <a:t> compatibility planning efforts to the critical geographic areas surrounding NBK and Ranges. </a:t>
            </a:r>
          </a:p>
          <a:p>
            <a:r>
              <a:rPr lang="en-US" baseline="0" dirty="0" smtClean="0"/>
              <a:t>All uses surrounding the actual installations, specific uses were reviewed along freight routes and railroad corridor, and then specific considerations throughout Hood Canal</a:t>
            </a:r>
          </a:p>
          <a:p>
            <a:r>
              <a:rPr lang="en-US" baseline="0" dirty="0" smtClean="0"/>
              <a:t>I’ll get into some of the specific issues later, but I will note that the “what” as far as compatibility was not defined at the start of the JLUS. Part of the processes included working out both the geographic and land use types that need coordination on compatibility. </a:t>
            </a:r>
          </a:p>
        </p:txBody>
      </p:sp>
      <p:sp>
        <p:nvSpPr>
          <p:cNvPr id="4" name="Slide Number Placeholder 3"/>
          <p:cNvSpPr>
            <a:spLocks noGrp="1"/>
          </p:cNvSpPr>
          <p:nvPr>
            <p:ph type="sldNum" sz="quarter" idx="10"/>
          </p:nvPr>
        </p:nvSpPr>
        <p:spPr/>
        <p:txBody>
          <a:bodyPr/>
          <a:lstStyle/>
          <a:p>
            <a:fld id="{D7E333ED-E443-4882-A331-13AFCE2F93F5}" type="slidenum">
              <a:rPr lang="en-US" smtClean="0"/>
              <a:t>9</a:t>
            </a:fld>
            <a:endParaRPr lang="en-US"/>
          </a:p>
        </p:txBody>
      </p:sp>
    </p:spTree>
    <p:extLst>
      <p:ext uri="{BB962C8B-B14F-4D97-AF65-F5344CB8AC3E}">
        <p14:creationId xmlns:p14="http://schemas.microsoft.com/office/powerpoint/2010/main" val="415972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D822FF-C461-4BF1-8329-57C884EF4EBA}"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3ADB-B398-43C6-A4D6-1EC14EFEFB38}" type="slidenum">
              <a:rPr lang="en-US" smtClean="0"/>
              <a:t>‹#›</a:t>
            </a:fld>
            <a:endParaRPr lang="en-US"/>
          </a:p>
        </p:txBody>
      </p:sp>
    </p:spTree>
    <p:extLst>
      <p:ext uri="{BB962C8B-B14F-4D97-AF65-F5344CB8AC3E}">
        <p14:creationId xmlns:p14="http://schemas.microsoft.com/office/powerpoint/2010/main" val="133714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822FF-C461-4BF1-8329-57C884EF4EBA}"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3ADB-B398-43C6-A4D6-1EC14EFEFB38}" type="slidenum">
              <a:rPr lang="en-US" smtClean="0"/>
              <a:t>‹#›</a:t>
            </a:fld>
            <a:endParaRPr lang="en-US"/>
          </a:p>
        </p:txBody>
      </p:sp>
    </p:spTree>
    <p:extLst>
      <p:ext uri="{BB962C8B-B14F-4D97-AF65-F5344CB8AC3E}">
        <p14:creationId xmlns:p14="http://schemas.microsoft.com/office/powerpoint/2010/main" val="172567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822FF-C461-4BF1-8329-57C884EF4EBA}"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3ADB-B398-43C6-A4D6-1EC14EFEFB38}" type="slidenum">
              <a:rPr lang="en-US" smtClean="0"/>
              <a:t>‹#›</a:t>
            </a:fld>
            <a:endParaRPr lang="en-US"/>
          </a:p>
        </p:txBody>
      </p:sp>
    </p:spTree>
    <p:extLst>
      <p:ext uri="{BB962C8B-B14F-4D97-AF65-F5344CB8AC3E}">
        <p14:creationId xmlns:p14="http://schemas.microsoft.com/office/powerpoint/2010/main" val="2438102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ssue">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153" y="1244600"/>
            <a:ext cx="8264979" cy="3241221"/>
          </a:xfrm>
          <a:prstGeom prst="rect">
            <a:avLst/>
          </a:prstGeom>
        </p:spPr>
        <p:txBody>
          <a:bodyPr/>
          <a:lstStyle>
            <a:lvl1pPr marL="0" indent="0">
              <a:spcAft>
                <a:spcPts val="600"/>
              </a:spcAft>
              <a:defRPr sz="3000" b="0">
                <a:solidFill>
                  <a:srgbClr val="0D3759"/>
                </a:solidFill>
                <a:latin typeface="Calibri Light" pitchFamily="34" charset="0"/>
              </a:defRPr>
            </a:lvl1pPr>
            <a:lvl2pPr>
              <a:defRPr sz="2600">
                <a:solidFill>
                  <a:srgbClr val="0D3759"/>
                </a:solidFill>
              </a:defRPr>
            </a:lvl2pPr>
            <a:lvl3pPr>
              <a:defRPr sz="2600">
                <a:solidFill>
                  <a:srgbClr val="0D3759"/>
                </a:solidFill>
              </a:defRPr>
            </a:lvl3pPr>
            <a:lvl4pPr>
              <a:defRPr>
                <a:solidFill>
                  <a:srgbClr val="811522"/>
                </a:solidFill>
              </a:defRPr>
            </a:lvl4pPr>
            <a:lvl5pPr>
              <a:defRPr>
                <a:solidFill>
                  <a:srgbClr val="811522"/>
                </a:solidFill>
              </a:defRPr>
            </a:lvl5pPr>
          </a:lstStyle>
          <a:p>
            <a:pPr lvl="0"/>
            <a:r>
              <a:rPr lang="en-US" dirty="0" smtClean="0"/>
              <a:t>Click to edit Master text styles</a:t>
            </a:r>
          </a:p>
          <a:p>
            <a:pPr lvl="1"/>
            <a:r>
              <a:rPr lang="en-US" dirty="0" smtClean="0"/>
              <a:t>Click to edit</a:t>
            </a:r>
          </a:p>
          <a:p>
            <a:pPr lvl="1"/>
            <a:r>
              <a:rPr lang="en-US" dirty="0" smtClean="0"/>
              <a:t>Second level</a:t>
            </a:r>
          </a:p>
          <a:p>
            <a:pPr lvl="2"/>
            <a:r>
              <a:rPr lang="en-US" dirty="0" smtClean="0"/>
              <a:t>Third level</a:t>
            </a:r>
          </a:p>
        </p:txBody>
      </p:sp>
      <p:sp>
        <p:nvSpPr>
          <p:cNvPr id="4" name="Slide Number Placeholder 3"/>
          <p:cNvSpPr>
            <a:spLocks noGrp="1"/>
          </p:cNvSpPr>
          <p:nvPr>
            <p:ph type="sldNum" sz="quarter" idx="10"/>
          </p:nvPr>
        </p:nvSpPr>
        <p:spPr/>
        <p:txBody>
          <a:bodyPr/>
          <a:lstStyle/>
          <a:p>
            <a:fld id="{98DA3C5A-224C-4F10-85A7-2C3EAF0495C7}" type="slidenum">
              <a:rPr lang="en-US" smtClean="0"/>
              <a:pPr/>
              <a:t>‹#›</a:t>
            </a:fld>
            <a:endParaRPr lang="en-US" dirty="0"/>
          </a:p>
        </p:txBody>
      </p:sp>
      <p:sp>
        <p:nvSpPr>
          <p:cNvPr id="6" name="Text Placeholder 5"/>
          <p:cNvSpPr>
            <a:spLocks noGrp="1"/>
          </p:cNvSpPr>
          <p:nvPr>
            <p:ph type="body" sz="quarter" idx="11"/>
          </p:nvPr>
        </p:nvSpPr>
        <p:spPr>
          <a:xfrm>
            <a:off x="584200" y="618066"/>
            <a:ext cx="7086600" cy="677334"/>
          </a:xfrm>
          <a:prstGeom prst="rect">
            <a:avLst/>
          </a:prstGeom>
        </p:spPr>
        <p:txBody>
          <a:bodyPr/>
          <a:lstStyle>
            <a:lvl1pPr>
              <a:defRPr sz="3400" b="1"/>
            </a:lvl1pPr>
          </a:lstStyle>
          <a:p>
            <a:pPr lvl="0"/>
            <a:r>
              <a:rPr lang="en-US" dirty="0" smtClean="0"/>
              <a:t>Click to edit</a:t>
            </a:r>
          </a:p>
        </p:txBody>
      </p:sp>
    </p:spTree>
    <p:extLst>
      <p:ext uri="{BB962C8B-B14F-4D97-AF65-F5344CB8AC3E}">
        <p14:creationId xmlns:p14="http://schemas.microsoft.com/office/powerpoint/2010/main" val="31173924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822FF-C461-4BF1-8329-57C884EF4EBA}"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3ADB-B398-43C6-A4D6-1EC14EFEFB38}" type="slidenum">
              <a:rPr lang="en-US" smtClean="0"/>
              <a:t>‹#›</a:t>
            </a:fld>
            <a:endParaRPr lang="en-US"/>
          </a:p>
        </p:txBody>
      </p:sp>
    </p:spTree>
    <p:extLst>
      <p:ext uri="{BB962C8B-B14F-4D97-AF65-F5344CB8AC3E}">
        <p14:creationId xmlns:p14="http://schemas.microsoft.com/office/powerpoint/2010/main" val="186981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D822FF-C461-4BF1-8329-57C884EF4EBA}"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3ADB-B398-43C6-A4D6-1EC14EFEFB38}" type="slidenum">
              <a:rPr lang="en-US" smtClean="0"/>
              <a:t>‹#›</a:t>
            </a:fld>
            <a:endParaRPr lang="en-US"/>
          </a:p>
        </p:txBody>
      </p:sp>
    </p:spTree>
    <p:extLst>
      <p:ext uri="{BB962C8B-B14F-4D97-AF65-F5344CB8AC3E}">
        <p14:creationId xmlns:p14="http://schemas.microsoft.com/office/powerpoint/2010/main" val="337586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D822FF-C461-4BF1-8329-57C884EF4EBA}"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F3ADB-B398-43C6-A4D6-1EC14EFEFB38}" type="slidenum">
              <a:rPr lang="en-US" smtClean="0"/>
              <a:t>‹#›</a:t>
            </a:fld>
            <a:endParaRPr lang="en-US"/>
          </a:p>
        </p:txBody>
      </p:sp>
    </p:spTree>
    <p:extLst>
      <p:ext uri="{BB962C8B-B14F-4D97-AF65-F5344CB8AC3E}">
        <p14:creationId xmlns:p14="http://schemas.microsoft.com/office/powerpoint/2010/main" val="303257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D822FF-C461-4BF1-8329-57C884EF4EBA}" type="datetimeFigureOut">
              <a:rPr lang="en-US" smtClean="0"/>
              <a:t>9/22/2015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AF3ADB-B398-43C6-A4D6-1EC14EFEFB38}" type="slidenum">
              <a:rPr lang="en-US" smtClean="0"/>
              <a:t>‹#›</a:t>
            </a:fld>
            <a:endParaRPr lang="en-US"/>
          </a:p>
        </p:txBody>
      </p:sp>
    </p:spTree>
    <p:extLst>
      <p:ext uri="{BB962C8B-B14F-4D97-AF65-F5344CB8AC3E}">
        <p14:creationId xmlns:p14="http://schemas.microsoft.com/office/powerpoint/2010/main" val="147676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D822FF-C461-4BF1-8329-57C884EF4EBA}" type="datetimeFigureOut">
              <a:rPr lang="en-US" smtClean="0"/>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AF3ADB-B398-43C6-A4D6-1EC14EFEFB38}" type="slidenum">
              <a:rPr lang="en-US" smtClean="0"/>
              <a:t>‹#›</a:t>
            </a:fld>
            <a:endParaRPr lang="en-US"/>
          </a:p>
        </p:txBody>
      </p:sp>
    </p:spTree>
    <p:extLst>
      <p:ext uri="{BB962C8B-B14F-4D97-AF65-F5344CB8AC3E}">
        <p14:creationId xmlns:p14="http://schemas.microsoft.com/office/powerpoint/2010/main" val="18713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822FF-C461-4BF1-8329-57C884EF4EBA}" type="datetimeFigureOut">
              <a:rPr lang="en-US" smtClean="0"/>
              <a:t>9/22/2015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AF3ADB-B398-43C6-A4D6-1EC14EFEFB38}" type="slidenum">
              <a:rPr lang="en-US" smtClean="0"/>
              <a:t>‹#›</a:t>
            </a:fld>
            <a:endParaRPr lang="en-US"/>
          </a:p>
        </p:txBody>
      </p:sp>
    </p:spTree>
    <p:extLst>
      <p:ext uri="{BB962C8B-B14F-4D97-AF65-F5344CB8AC3E}">
        <p14:creationId xmlns:p14="http://schemas.microsoft.com/office/powerpoint/2010/main" val="3624879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822FF-C461-4BF1-8329-57C884EF4EBA}"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F3ADB-B398-43C6-A4D6-1EC14EFEFB38}" type="slidenum">
              <a:rPr lang="en-US" smtClean="0"/>
              <a:t>‹#›</a:t>
            </a:fld>
            <a:endParaRPr lang="en-US"/>
          </a:p>
        </p:txBody>
      </p:sp>
    </p:spTree>
    <p:extLst>
      <p:ext uri="{BB962C8B-B14F-4D97-AF65-F5344CB8AC3E}">
        <p14:creationId xmlns:p14="http://schemas.microsoft.com/office/powerpoint/2010/main" val="205872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822FF-C461-4BF1-8329-57C884EF4EBA}"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F3ADB-B398-43C6-A4D6-1EC14EFEFB38}" type="slidenum">
              <a:rPr lang="en-US" smtClean="0"/>
              <a:t>‹#›</a:t>
            </a:fld>
            <a:endParaRPr lang="en-US"/>
          </a:p>
        </p:txBody>
      </p:sp>
    </p:spTree>
    <p:extLst>
      <p:ext uri="{BB962C8B-B14F-4D97-AF65-F5344CB8AC3E}">
        <p14:creationId xmlns:p14="http://schemas.microsoft.com/office/powerpoint/2010/main" val="304767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822FF-C461-4BF1-8329-57C884EF4EBA}" type="datetimeFigureOut">
              <a:rPr lang="en-US" smtClean="0"/>
              <a:t>9/22/2015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F3ADB-B398-43C6-A4D6-1EC14EFEFB38}" type="slidenum">
              <a:rPr lang="en-US" smtClean="0"/>
              <a:t>‹#›</a:t>
            </a:fld>
            <a:endParaRPr lang="en-US"/>
          </a:p>
        </p:txBody>
      </p:sp>
    </p:spTree>
    <p:extLst>
      <p:ext uri="{BB962C8B-B14F-4D97-AF65-F5344CB8AC3E}">
        <p14:creationId xmlns:p14="http://schemas.microsoft.com/office/powerpoint/2010/main" val="3838378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gif"/><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oject Logo-01.jpg"/>
          <p:cNvPicPr>
            <a:picLocks noChangeAspect="1"/>
          </p:cNvPicPr>
          <p:nvPr/>
        </p:nvPicPr>
        <p:blipFill>
          <a:blip r:embed="rId3" cstate="screen"/>
          <a:srcRect/>
          <a:stretch>
            <a:fillRect/>
          </a:stretch>
        </p:blipFill>
        <p:spPr>
          <a:xfrm>
            <a:off x="304800" y="304800"/>
            <a:ext cx="8520955" cy="1543850"/>
          </a:xfrm>
          <a:prstGeom prst="rect">
            <a:avLst/>
          </a:prstGeom>
        </p:spPr>
      </p:pic>
      <p:sp>
        <p:nvSpPr>
          <p:cNvPr id="6" name="TextBox 5"/>
          <p:cNvSpPr txBox="1"/>
          <p:nvPr/>
        </p:nvSpPr>
        <p:spPr>
          <a:xfrm>
            <a:off x="1219201" y="1981200"/>
            <a:ext cx="6624918" cy="830997"/>
          </a:xfrm>
          <a:prstGeom prst="rect">
            <a:avLst/>
          </a:prstGeom>
          <a:noFill/>
        </p:spPr>
        <p:txBody>
          <a:bodyPr wrap="square" rtlCol="0">
            <a:spAutoFit/>
          </a:bodyPr>
          <a:lstStyle/>
          <a:p>
            <a:pPr algn="ctr"/>
            <a:r>
              <a:rPr lang="en-US" sz="2400" dirty="0" smtClean="0">
                <a:solidFill>
                  <a:schemeClr val="bg1">
                    <a:lumMod val="50000"/>
                  </a:schemeClr>
                </a:solidFill>
                <a:latin typeface="Calibri Light" pitchFamily="34" charset="0"/>
              </a:rPr>
              <a:t>Kitsap County ▪ Jefferson County ▪ City of Bremerton </a:t>
            </a:r>
            <a:br>
              <a:rPr lang="en-US" sz="2400" dirty="0" smtClean="0">
                <a:solidFill>
                  <a:schemeClr val="bg1">
                    <a:lumMod val="50000"/>
                  </a:schemeClr>
                </a:solidFill>
                <a:latin typeface="Calibri Light" pitchFamily="34" charset="0"/>
              </a:rPr>
            </a:br>
            <a:r>
              <a:rPr lang="en-US" sz="2400" dirty="0" smtClean="0">
                <a:solidFill>
                  <a:schemeClr val="bg1">
                    <a:lumMod val="50000"/>
                  </a:schemeClr>
                </a:solidFill>
                <a:latin typeface="Calibri Light" pitchFamily="34" charset="0"/>
              </a:rPr>
              <a:t>Naval Base Kitsap ▪ Naval Magazine Indian Island </a:t>
            </a:r>
            <a:endParaRPr lang="en-US" sz="2400" dirty="0">
              <a:solidFill>
                <a:schemeClr val="bg1">
                  <a:lumMod val="50000"/>
                </a:schemeClr>
              </a:solidFill>
              <a:latin typeface="Calibri Light" pitchFamily="34" charset="0"/>
            </a:endParaRPr>
          </a:p>
        </p:txBody>
      </p:sp>
      <p:sp>
        <p:nvSpPr>
          <p:cNvPr id="7" name="TextBox 6"/>
          <p:cNvSpPr txBox="1"/>
          <p:nvPr/>
        </p:nvSpPr>
        <p:spPr>
          <a:xfrm>
            <a:off x="1905001" y="1447800"/>
            <a:ext cx="4694704" cy="861774"/>
          </a:xfrm>
          <a:prstGeom prst="rect">
            <a:avLst/>
          </a:prstGeom>
          <a:noFill/>
        </p:spPr>
        <p:txBody>
          <a:bodyPr wrap="square" rtlCol="0">
            <a:spAutoFit/>
          </a:bodyPr>
          <a:lstStyle/>
          <a:p>
            <a:pPr marL="0" lvl="1" algn="ctr"/>
            <a:r>
              <a:rPr lang="en-US" sz="3200" b="1" spc="150" dirty="0" smtClean="0">
                <a:solidFill>
                  <a:schemeClr val="bg1">
                    <a:lumMod val="50000"/>
                  </a:schemeClr>
                </a:solidFill>
                <a:latin typeface="Calibri Light" pitchFamily="34" charset="0"/>
              </a:rPr>
              <a:t>www.kiijlus.com</a:t>
            </a:r>
          </a:p>
          <a:p>
            <a:pPr algn="ctr"/>
            <a:endParaRPr lang="en-US" dirty="0"/>
          </a:p>
        </p:txBody>
      </p:sp>
      <p:pic>
        <p:nvPicPr>
          <p:cNvPr id="8" name="Picture 7" descr="aerial_blog.jpg"/>
          <p:cNvPicPr>
            <a:picLocks noChangeAspect="1"/>
          </p:cNvPicPr>
          <p:nvPr/>
        </p:nvPicPr>
        <p:blipFill>
          <a:blip r:embed="rId4" cstate="screen"/>
          <a:srcRect/>
          <a:stretch>
            <a:fillRect/>
          </a:stretch>
        </p:blipFill>
        <p:spPr>
          <a:xfrm>
            <a:off x="2389095" y="2837329"/>
            <a:ext cx="2335305" cy="1772024"/>
          </a:xfrm>
          <a:prstGeom prst="rect">
            <a:avLst/>
          </a:prstGeom>
        </p:spPr>
      </p:pic>
      <p:pic>
        <p:nvPicPr>
          <p:cNvPr id="9" name="Picture 8" descr="n-mid.jpg"/>
          <p:cNvPicPr>
            <a:picLocks noChangeAspect="1"/>
          </p:cNvPicPr>
          <p:nvPr/>
        </p:nvPicPr>
        <p:blipFill>
          <a:blip r:embed="rId5" cstate="screen"/>
          <a:srcRect/>
          <a:stretch>
            <a:fillRect/>
          </a:stretch>
        </p:blipFill>
        <p:spPr>
          <a:xfrm>
            <a:off x="143436" y="4666050"/>
            <a:ext cx="2590799" cy="1645668"/>
          </a:xfrm>
          <a:prstGeom prst="rect">
            <a:avLst/>
          </a:prstGeom>
        </p:spPr>
      </p:pic>
      <p:pic>
        <p:nvPicPr>
          <p:cNvPr id="10" name="Picture 9" descr="Port Hadlock 2 flickr.jpg"/>
          <p:cNvPicPr>
            <a:picLocks noChangeAspect="1"/>
          </p:cNvPicPr>
          <p:nvPr/>
        </p:nvPicPr>
        <p:blipFill>
          <a:blip r:embed="rId6" cstate="screen"/>
          <a:stretch>
            <a:fillRect/>
          </a:stretch>
        </p:blipFill>
        <p:spPr>
          <a:xfrm>
            <a:off x="4301865" y="4678680"/>
            <a:ext cx="2188581" cy="1641436"/>
          </a:xfrm>
          <a:prstGeom prst="rect">
            <a:avLst/>
          </a:prstGeom>
        </p:spPr>
      </p:pic>
      <p:pic>
        <p:nvPicPr>
          <p:cNvPr id="11" name="Picture 10" descr="Navmag Beach Cleanup - US Navy.jpg"/>
          <p:cNvPicPr>
            <a:picLocks noChangeAspect="1"/>
          </p:cNvPicPr>
          <p:nvPr/>
        </p:nvPicPr>
        <p:blipFill>
          <a:blip r:embed="rId7" cstate="screen"/>
          <a:srcRect/>
          <a:stretch>
            <a:fillRect/>
          </a:stretch>
        </p:blipFill>
        <p:spPr>
          <a:xfrm>
            <a:off x="2805953" y="4688540"/>
            <a:ext cx="1411941" cy="1639261"/>
          </a:xfrm>
          <a:prstGeom prst="rect">
            <a:avLst/>
          </a:prstGeom>
        </p:spPr>
      </p:pic>
      <p:pic>
        <p:nvPicPr>
          <p:cNvPr id="12" name="Picture 11" descr="kayaker_bigblue_flickr.jpg"/>
          <p:cNvPicPr>
            <a:picLocks noChangeAspect="1"/>
          </p:cNvPicPr>
          <p:nvPr/>
        </p:nvPicPr>
        <p:blipFill>
          <a:blip r:embed="rId8" cstate="screen"/>
          <a:srcRect/>
          <a:stretch>
            <a:fillRect/>
          </a:stretch>
        </p:blipFill>
        <p:spPr>
          <a:xfrm>
            <a:off x="161365" y="2841811"/>
            <a:ext cx="2169459" cy="1752600"/>
          </a:xfrm>
          <a:prstGeom prst="rect">
            <a:avLst/>
          </a:prstGeom>
        </p:spPr>
      </p:pic>
      <p:pic>
        <p:nvPicPr>
          <p:cNvPr id="13" name="Picture 12" descr="Quilcene.jpg"/>
          <p:cNvPicPr>
            <a:picLocks noChangeAspect="1"/>
          </p:cNvPicPr>
          <p:nvPr/>
        </p:nvPicPr>
        <p:blipFill>
          <a:blip r:embed="rId9" cstate="screen"/>
          <a:srcRect/>
          <a:stretch>
            <a:fillRect/>
          </a:stretch>
        </p:blipFill>
        <p:spPr>
          <a:xfrm>
            <a:off x="4791635" y="2819400"/>
            <a:ext cx="2344271" cy="1792941"/>
          </a:xfrm>
          <a:prstGeom prst="rect">
            <a:avLst/>
          </a:prstGeom>
        </p:spPr>
      </p:pic>
      <p:pic>
        <p:nvPicPr>
          <p:cNvPr id="14" name="Picture 13" descr="nmii.jpg"/>
          <p:cNvPicPr>
            <a:picLocks noChangeAspect="1"/>
          </p:cNvPicPr>
          <p:nvPr/>
        </p:nvPicPr>
        <p:blipFill>
          <a:blip r:embed="rId10" cstate="screen"/>
          <a:srcRect r="-1629"/>
          <a:stretch>
            <a:fillRect/>
          </a:stretch>
        </p:blipFill>
        <p:spPr>
          <a:xfrm>
            <a:off x="6575611" y="4673974"/>
            <a:ext cx="2236695" cy="1650626"/>
          </a:xfrm>
          <a:prstGeom prst="rect">
            <a:avLst/>
          </a:prstGeom>
        </p:spPr>
      </p:pic>
      <p:pic>
        <p:nvPicPr>
          <p:cNvPr id="15" name="Picture 14" descr="USS Michigan at NAVMAG II - LT Edward Early.jpg"/>
          <p:cNvPicPr>
            <a:picLocks noChangeAspect="1"/>
          </p:cNvPicPr>
          <p:nvPr/>
        </p:nvPicPr>
        <p:blipFill>
          <a:blip r:embed="rId11" cstate="screen"/>
          <a:srcRect/>
          <a:stretch>
            <a:fillRect/>
          </a:stretch>
        </p:blipFill>
        <p:spPr>
          <a:xfrm>
            <a:off x="7212105" y="2823883"/>
            <a:ext cx="1573307" cy="1775012"/>
          </a:xfrm>
          <a:prstGeom prst="rect">
            <a:avLst/>
          </a:prstGeom>
        </p:spPr>
      </p:pic>
    </p:spTree>
    <p:extLst>
      <p:ext uri="{BB962C8B-B14F-4D97-AF65-F5344CB8AC3E}">
        <p14:creationId xmlns:p14="http://schemas.microsoft.com/office/powerpoint/2010/main" val="2940893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355" y="1858950"/>
            <a:ext cx="8382000" cy="4130361"/>
          </a:xfrm>
          <a:prstGeom prst="rect">
            <a:avLst/>
          </a:prstGeom>
        </p:spPr>
        <p:txBody>
          <a:bodyPr wrap="square">
            <a:spAutoFit/>
          </a:bodyPr>
          <a:lstStyle/>
          <a:p>
            <a:pPr marL="285750" indent="-285750">
              <a:spcBef>
                <a:spcPct val="20000"/>
              </a:spcBef>
              <a:buClr>
                <a:srgbClr val="74BC5D"/>
              </a:buClr>
              <a:buFont typeface="Arial" panose="020B0604020202020204" pitchFamily="34" charset="0"/>
              <a:buChar char="•"/>
            </a:pPr>
            <a:r>
              <a:rPr lang="en-US" sz="3200" dirty="0" smtClean="0">
                <a:solidFill>
                  <a:schemeClr val="tx1">
                    <a:lumMod val="65000"/>
                    <a:lumOff val="35000"/>
                  </a:schemeClr>
                </a:solidFill>
                <a:latin typeface="Cambria" panose="02040503050406030204" pitchFamily="18" charset="0"/>
              </a:rPr>
              <a:t>GMA </a:t>
            </a:r>
            <a:endParaRPr lang="en-US" sz="3200" dirty="0" smtClean="0">
              <a:solidFill>
                <a:schemeClr val="tx1">
                  <a:lumMod val="65000"/>
                  <a:lumOff val="35000"/>
                </a:schemeClr>
              </a:solidFill>
              <a:latin typeface="Cambria" panose="02040503050406030204" pitchFamily="18" charset="0"/>
            </a:endParaRPr>
          </a:p>
          <a:p>
            <a:pPr marL="285750" indent="-285750">
              <a:spcBef>
                <a:spcPct val="20000"/>
              </a:spcBef>
              <a:buClr>
                <a:srgbClr val="74BC5D"/>
              </a:buClr>
              <a:buFont typeface="Arial" panose="020B0604020202020204" pitchFamily="34" charset="0"/>
              <a:buChar char="•"/>
            </a:pPr>
            <a:endParaRPr lang="en-US" sz="3200" dirty="0" smtClean="0">
              <a:solidFill>
                <a:schemeClr val="tx1">
                  <a:lumMod val="65000"/>
                  <a:lumOff val="35000"/>
                </a:schemeClr>
              </a:solidFill>
              <a:latin typeface="Cambria" panose="02040503050406030204" pitchFamily="18" charset="0"/>
            </a:endParaRPr>
          </a:p>
          <a:p>
            <a:pPr marL="285750" indent="-285750">
              <a:spcBef>
                <a:spcPct val="20000"/>
              </a:spcBef>
              <a:buClr>
                <a:srgbClr val="74BC5D"/>
              </a:buClr>
              <a:buFont typeface="Arial" panose="020B0604020202020204" pitchFamily="34" charset="0"/>
              <a:buChar char="•"/>
            </a:pPr>
            <a:r>
              <a:rPr lang="en-US" sz="3200" dirty="0" smtClean="0">
                <a:solidFill>
                  <a:schemeClr val="tx1">
                    <a:lumMod val="65000"/>
                    <a:lumOff val="35000"/>
                  </a:schemeClr>
                </a:solidFill>
                <a:latin typeface="Cambria" panose="02040503050406030204" pitchFamily="18" charset="0"/>
              </a:rPr>
              <a:t>Economics</a:t>
            </a:r>
          </a:p>
          <a:p>
            <a:pPr marL="285750" indent="-285750">
              <a:spcBef>
                <a:spcPct val="20000"/>
              </a:spcBef>
              <a:buClr>
                <a:srgbClr val="74BC5D"/>
              </a:buClr>
              <a:buFont typeface="Arial" panose="020B0604020202020204" pitchFamily="34" charset="0"/>
              <a:buChar char="•"/>
            </a:pPr>
            <a:endParaRPr lang="en-US" sz="3200" dirty="0" smtClean="0">
              <a:solidFill>
                <a:schemeClr val="tx1">
                  <a:lumMod val="65000"/>
                  <a:lumOff val="35000"/>
                </a:schemeClr>
              </a:solidFill>
              <a:latin typeface="Cambria" panose="02040503050406030204" pitchFamily="18" charset="0"/>
            </a:endParaRPr>
          </a:p>
          <a:p>
            <a:pPr marL="285750" indent="-285750">
              <a:spcBef>
                <a:spcPct val="20000"/>
              </a:spcBef>
              <a:buClr>
                <a:srgbClr val="74BC5D"/>
              </a:buClr>
              <a:buFont typeface="Arial" panose="020B0604020202020204" pitchFamily="34" charset="0"/>
              <a:buChar char="•"/>
            </a:pPr>
            <a:r>
              <a:rPr lang="en-US" sz="3200" dirty="0" smtClean="0">
                <a:solidFill>
                  <a:schemeClr val="tx1">
                    <a:lumMod val="65000"/>
                    <a:lumOff val="35000"/>
                  </a:schemeClr>
                </a:solidFill>
                <a:latin typeface="Cambria" panose="02040503050406030204" pitchFamily="18" charset="0"/>
              </a:rPr>
              <a:t>Growth</a:t>
            </a:r>
          </a:p>
          <a:p>
            <a:pPr marL="285750" indent="-285750">
              <a:spcBef>
                <a:spcPct val="20000"/>
              </a:spcBef>
              <a:buClr>
                <a:srgbClr val="74BC5D"/>
              </a:buClr>
              <a:buFont typeface="Arial" panose="020B0604020202020204" pitchFamily="34" charset="0"/>
              <a:buChar char="•"/>
            </a:pPr>
            <a:endParaRPr lang="en-US" sz="3200" dirty="0">
              <a:solidFill>
                <a:schemeClr val="tx1">
                  <a:lumMod val="65000"/>
                  <a:lumOff val="35000"/>
                </a:schemeClr>
              </a:solidFill>
              <a:latin typeface="Cambria" panose="02040503050406030204" pitchFamily="18" charset="0"/>
            </a:endParaRPr>
          </a:p>
          <a:p>
            <a:pPr>
              <a:spcBef>
                <a:spcPct val="20000"/>
              </a:spcBef>
              <a:buClr>
                <a:srgbClr val="74BC5D"/>
              </a:buClr>
            </a:pPr>
            <a:r>
              <a:rPr lang="en-US" sz="3200" dirty="0">
                <a:solidFill>
                  <a:schemeClr val="tx1">
                    <a:lumMod val="65000"/>
                    <a:lumOff val="35000"/>
                  </a:schemeClr>
                </a:solidFill>
                <a:latin typeface="Cambria" panose="02040503050406030204" pitchFamily="18" charset="0"/>
              </a:rPr>
              <a:t>	</a:t>
            </a:r>
            <a:endParaRPr lang="en-US" dirty="0" smtClean="0">
              <a:solidFill>
                <a:schemeClr val="tx1">
                  <a:lumMod val="65000"/>
                  <a:lumOff val="35000"/>
                </a:schemeClr>
              </a:solidFill>
              <a:latin typeface="Cambria" panose="02040503050406030204" pitchFamily="18" charset="0"/>
            </a:endParaRPr>
          </a:p>
        </p:txBody>
      </p:sp>
      <p:sp>
        <p:nvSpPr>
          <p:cNvPr id="6" name="Title 3"/>
          <p:cNvSpPr txBox="1">
            <a:spLocks/>
          </p:cNvSpPr>
          <p:nvPr/>
        </p:nvSpPr>
        <p:spPr>
          <a:xfrm>
            <a:off x="304800" y="188641"/>
            <a:ext cx="1981200" cy="152041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spcBef>
                <a:spcPct val="20000"/>
              </a:spcBef>
              <a:buClr>
                <a:srgbClr val="8BC53F"/>
              </a:buClr>
            </a:pPr>
            <a:r>
              <a:rPr lang="en-US" sz="4000" b="1" dirty="0" smtClean="0">
                <a:solidFill>
                  <a:srgbClr val="4B9F83"/>
                </a:solidFill>
                <a:latin typeface="Cambria" panose="02040503050406030204" pitchFamily="18" charset="0"/>
              </a:rPr>
              <a:t>WHY?</a:t>
            </a:r>
          </a:p>
          <a:p>
            <a:pPr>
              <a:spcBef>
                <a:spcPct val="20000"/>
              </a:spcBef>
              <a:buClr>
                <a:srgbClr val="74BC5D"/>
              </a:buClr>
            </a:pPr>
            <a:endParaRPr lang="en-US" dirty="0">
              <a:solidFill>
                <a:schemeClr val="tx1">
                  <a:lumMod val="65000"/>
                  <a:lumOff val="35000"/>
                </a:schemeClr>
              </a:solidFill>
              <a:latin typeface="Cambria" panose="02040503050406030204" pitchFamily="18" charset="0"/>
            </a:endParaRPr>
          </a:p>
        </p:txBody>
      </p:sp>
      <p:sp>
        <p:nvSpPr>
          <p:cNvPr id="2" name="AutoShape 2" descr="Image result for growth management ac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growth management act"/>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987" y="948849"/>
            <a:ext cx="2781602" cy="1474249"/>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114800"/>
            <a:ext cx="2305201" cy="2600619"/>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aerial_blog.jpg"/>
          <p:cNvPicPr>
            <a:picLocks noChangeAspect="1"/>
          </p:cNvPicPr>
          <p:nvPr/>
        </p:nvPicPr>
        <p:blipFill>
          <a:blip r:embed="rId5" cstate="screen"/>
          <a:srcRect/>
          <a:stretch>
            <a:fillRect/>
          </a:stretch>
        </p:blipFill>
        <p:spPr>
          <a:xfrm>
            <a:off x="5316116" y="4038600"/>
            <a:ext cx="3414349" cy="2590800"/>
          </a:xfrm>
          <a:prstGeom prst="rect">
            <a:avLst/>
          </a:prstGeom>
          <a:effectLst>
            <a:softEdge rad="127000"/>
          </a:effec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9555" y="2617029"/>
            <a:ext cx="13208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000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04800" y="188641"/>
            <a:ext cx="1981200" cy="1520416"/>
          </a:xfrm>
          <a:prstGeom prst="rect">
            <a:avLst/>
          </a:prstGeom>
          <a:noFill/>
        </p:spPr>
        <p:txBody>
          <a:bodyPr wrap="square" rtlCol="0">
            <a:spAutoFit/>
          </a:bodyPr>
          <a:lstStyle/>
          <a:p>
            <a:pPr marL="342900" indent="-342900">
              <a:spcBef>
                <a:spcPct val="20000"/>
              </a:spcBef>
              <a:buClr>
                <a:srgbClr val="8BC53F"/>
              </a:buClr>
            </a:pPr>
            <a:r>
              <a:rPr lang="en-US" sz="4000" b="1" dirty="0" smtClean="0">
                <a:solidFill>
                  <a:srgbClr val="4B9F83"/>
                </a:solidFill>
                <a:latin typeface="Cambria" panose="02040503050406030204" pitchFamily="18" charset="0"/>
              </a:rPr>
              <a:t>GMA</a:t>
            </a:r>
            <a:endParaRPr lang="en-US" sz="4000" b="1" dirty="0">
              <a:solidFill>
                <a:srgbClr val="4B9F83"/>
              </a:solidFill>
              <a:latin typeface="Cambria" panose="02040503050406030204" pitchFamily="18" charset="0"/>
            </a:endParaRPr>
          </a:p>
          <a:p>
            <a:pPr>
              <a:spcBef>
                <a:spcPct val="20000"/>
              </a:spcBef>
              <a:buClr>
                <a:srgbClr val="74BC5D"/>
              </a:buClr>
            </a:pPr>
            <a:endParaRPr lang="en-US" dirty="0">
              <a:solidFill>
                <a:schemeClr val="tx1">
                  <a:lumMod val="65000"/>
                  <a:lumOff val="35000"/>
                </a:schemeClr>
              </a:solidFill>
              <a:latin typeface="Cambria" panose="02040503050406030204" pitchFamily="18" charset="0"/>
            </a:endParaRPr>
          </a:p>
        </p:txBody>
      </p:sp>
      <p:sp>
        <p:nvSpPr>
          <p:cNvPr id="5" name="Rectangle 4"/>
          <p:cNvSpPr/>
          <p:nvPr/>
        </p:nvSpPr>
        <p:spPr>
          <a:xfrm>
            <a:off x="533400" y="1676400"/>
            <a:ext cx="8382000" cy="2529923"/>
          </a:xfrm>
          <a:prstGeom prst="rect">
            <a:avLst/>
          </a:prstGeom>
        </p:spPr>
        <p:txBody>
          <a:bodyPr wrap="square">
            <a:spAutoFit/>
          </a:bodyPr>
          <a:lstStyle/>
          <a:p>
            <a:pPr marL="285750" indent="-285750">
              <a:spcBef>
                <a:spcPct val="20000"/>
              </a:spcBef>
              <a:buClr>
                <a:srgbClr val="74BC5D"/>
              </a:buClr>
              <a:buFont typeface="Arial" panose="020B0604020202020204" pitchFamily="34" charset="0"/>
              <a:buChar char="•"/>
            </a:pPr>
            <a:r>
              <a:rPr lang="en-US" sz="2400" dirty="0" smtClean="0">
                <a:solidFill>
                  <a:schemeClr val="tx1">
                    <a:lumMod val="65000"/>
                    <a:lumOff val="35000"/>
                  </a:schemeClr>
                </a:solidFill>
                <a:latin typeface="Cambria" panose="02040503050406030204" pitchFamily="18" charset="0"/>
              </a:rPr>
              <a:t>  RCW 36.70A.530-</a:t>
            </a:r>
          </a:p>
          <a:p>
            <a:pPr>
              <a:spcBef>
                <a:spcPct val="20000"/>
              </a:spcBef>
              <a:buClr>
                <a:srgbClr val="74BC5D"/>
              </a:buClr>
            </a:pPr>
            <a:r>
              <a:rPr lang="en-US" sz="2400" dirty="0">
                <a:solidFill>
                  <a:schemeClr val="tx1">
                    <a:lumMod val="65000"/>
                    <a:lumOff val="35000"/>
                  </a:schemeClr>
                </a:solidFill>
                <a:latin typeface="Cambria" panose="02040503050406030204" pitchFamily="18" charset="0"/>
              </a:rPr>
              <a:t>	</a:t>
            </a:r>
            <a:r>
              <a:rPr lang="en-US" sz="2400" dirty="0" smtClean="0">
                <a:solidFill>
                  <a:schemeClr val="tx1">
                    <a:lumMod val="65000"/>
                    <a:lumOff val="35000"/>
                  </a:schemeClr>
                </a:solidFill>
                <a:latin typeface="Cambria" panose="02040503050406030204" pitchFamily="18" charset="0"/>
              </a:rPr>
              <a:t> Land use development incompatible with military  	installations not allowed</a:t>
            </a:r>
          </a:p>
          <a:p>
            <a:pPr>
              <a:spcBef>
                <a:spcPct val="20000"/>
              </a:spcBef>
              <a:buClr>
                <a:srgbClr val="74BC5D"/>
              </a:buClr>
            </a:pPr>
            <a:endParaRPr lang="en-US" sz="2400" dirty="0" smtClean="0">
              <a:solidFill>
                <a:schemeClr val="tx1">
                  <a:lumMod val="65000"/>
                  <a:lumOff val="35000"/>
                </a:schemeClr>
              </a:solidFill>
              <a:latin typeface="Cambria" panose="02040503050406030204" pitchFamily="18" charset="0"/>
            </a:endParaRPr>
          </a:p>
          <a:p>
            <a:pPr marL="342900" indent="-342900">
              <a:spcBef>
                <a:spcPct val="20000"/>
              </a:spcBef>
              <a:buClr>
                <a:srgbClr val="74BC5D"/>
              </a:buClr>
              <a:buFont typeface="Arial" panose="020B0604020202020204" pitchFamily="34" charset="0"/>
              <a:buChar char="•"/>
            </a:pPr>
            <a:r>
              <a:rPr lang="en-US" sz="2400" dirty="0" smtClean="0">
                <a:solidFill>
                  <a:schemeClr val="tx1">
                    <a:lumMod val="65000"/>
                    <a:lumOff val="35000"/>
                  </a:schemeClr>
                </a:solidFill>
                <a:latin typeface="Cambria" panose="02040503050406030204" pitchFamily="18" charset="0"/>
              </a:rPr>
              <a:t>Kitsap’s County-wide Planning Policies does currently address this RCW (Element M)</a:t>
            </a:r>
          </a:p>
        </p:txBody>
      </p:sp>
    </p:spTree>
    <p:extLst>
      <p:ext uri="{BB962C8B-B14F-4D97-AF65-F5344CB8AC3E}">
        <p14:creationId xmlns:p14="http://schemas.microsoft.com/office/powerpoint/2010/main" val="66755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Economic and Fiscal Impacts of Naval Bases, Kitsap County.jpg"/>
          <p:cNvPicPr>
            <a:picLocks noGrp="1" noChangeAspect="1"/>
          </p:cNvPicPr>
          <p:nvPr>
            <p:ph idx="4294967295"/>
          </p:nvPr>
        </p:nvPicPr>
        <p:blipFill>
          <a:blip r:embed="rId3" cstate="print"/>
          <a:stretch>
            <a:fillRect/>
          </a:stretch>
        </p:blipFill>
        <p:spPr>
          <a:xfrm>
            <a:off x="186563" y="838200"/>
            <a:ext cx="8502650" cy="4876800"/>
          </a:xfrm>
        </p:spPr>
      </p:pic>
      <p:sp>
        <p:nvSpPr>
          <p:cNvPr id="5" name="Text Placeholder 3"/>
          <p:cNvSpPr txBox="1">
            <a:spLocks/>
          </p:cNvSpPr>
          <p:nvPr/>
        </p:nvSpPr>
        <p:spPr>
          <a:xfrm>
            <a:off x="533400" y="5715000"/>
            <a:ext cx="1752600" cy="771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smtClean="0"/>
              <a:t>$7 billion </a:t>
            </a:r>
            <a:br>
              <a:rPr lang="en-US" sz="2000" b="1" smtClean="0"/>
            </a:br>
            <a:r>
              <a:rPr lang="en-US" sz="1400" smtClean="0"/>
              <a:t>in DoD contracts</a:t>
            </a:r>
            <a:br>
              <a:rPr lang="en-US" sz="1400" smtClean="0"/>
            </a:br>
            <a:r>
              <a:rPr lang="en-US" sz="1400" smtClean="0"/>
              <a:t>with WA companies</a:t>
            </a:r>
            <a:endParaRPr lang="en-US" sz="2000" dirty="0"/>
          </a:p>
        </p:txBody>
      </p:sp>
      <p:sp>
        <p:nvSpPr>
          <p:cNvPr id="6" name="Text Placeholder 3"/>
          <p:cNvSpPr txBox="1">
            <a:spLocks/>
          </p:cNvSpPr>
          <p:nvPr/>
        </p:nvSpPr>
        <p:spPr>
          <a:xfrm>
            <a:off x="2590800" y="5715000"/>
            <a:ext cx="1542288" cy="560832"/>
          </a:xfrm>
          <a:prstGeom prst="rect">
            <a:avLst/>
          </a:prstGeom>
        </p:spPr>
        <p:txBody>
          <a:bodyPr>
            <a:noAutofit/>
          </a:bodyPr>
          <a:lstStyle/>
          <a:p>
            <a:pPr marL="0" marR="0" lvl="0" indent="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$4.1 billion</a:t>
            </a:r>
            <a:br>
              <a:rPr kumimoji="0" lang="en-US" sz="2000" b="1"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rPr>
              <a:t>through the Navy</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 Placeholder 3"/>
          <p:cNvSpPr txBox="1">
            <a:spLocks/>
          </p:cNvSpPr>
          <p:nvPr/>
        </p:nvSpPr>
        <p:spPr>
          <a:xfrm>
            <a:off x="4724400" y="5742603"/>
            <a:ext cx="1542288" cy="560832"/>
          </a:xfrm>
          <a:prstGeom prst="rect">
            <a:avLst/>
          </a:prstGeom>
        </p:spPr>
        <p:txBody>
          <a:bodyPr>
            <a:noAutofit/>
          </a:bodyPr>
          <a:lstStyle/>
          <a:p>
            <a:pPr marL="0" marR="0" lvl="0" indent="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$768 million</a:t>
            </a:r>
            <a:br>
              <a:rPr kumimoji="0" lang="en-US" sz="2000" b="1"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rPr>
              <a:t>in Kitsap County</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 Placeholder 3"/>
          <p:cNvSpPr txBox="1">
            <a:spLocks/>
          </p:cNvSpPr>
          <p:nvPr/>
        </p:nvSpPr>
        <p:spPr>
          <a:xfrm>
            <a:off x="6934200" y="5695052"/>
            <a:ext cx="1542288" cy="791473"/>
          </a:xfrm>
          <a:prstGeom prst="rect">
            <a:avLst/>
          </a:prstGeom>
        </p:spPr>
        <p:txBody>
          <a:bodyPr>
            <a:noAutofit/>
          </a:bodyPr>
          <a:lstStyle/>
          <a:p>
            <a:pPr marL="0" marR="0" lvl="0" indent="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$67 million</a:t>
            </a:r>
            <a:br>
              <a:rPr kumimoji="0" lang="en-US" sz="2000" b="1"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none" strike="noStrike" kern="1200" cap="none" spc="0" normalizeH="0" baseline="0" noProof="0" dirty="0" smtClean="0">
                <a:ln>
                  <a:noFill/>
                </a:ln>
                <a:solidFill>
                  <a:schemeClr val="tx1"/>
                </a:solidFill>
                <a:effectLst/>
                <a:uLnTx/>
                <a:uFillTx/>
                <a:latin typeface="+mn-lt"/>
                <a:ea typeface="+mn-ea"/>
                <a:cs typeface="+mn-cs"/>
              </a:rPr>
              <a:t>in local company contracts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itle 3"/>
          <p:cNvSpPr txBox="1">
            <a:spLocks noGrp="1"/>
          </p:cNvSpPr>
          <p:nvPr>
            <p:ph type="title"/>
          </p:nvPr>
        </p:nvSpPr>
        <p:spPr>
          <a:xfrm>
            <a:off x="381000" y="304800"/>
            <a:ext cx="3133344" cy="1520416"/>
          </a:xfrm>
          <a:prstGeom prst="rect">
            <a:avLst/>
          </a:prstGeom>
          <a:noFill/>
        </p:spPr>
        <p:txBody>
          <a:bodyPr wrap="square" rtlCol="0">
            <a:spAutoFit/>
          </a:bodyPr>
          <a:lstStyle/>
          <a:p>
            <a:pPr marL="342900" indent="-342900">
              <a:spcBef>
                <a:spcPct val="20000"/>
              </a:spcBef>
              <a:buClr>
                <a:srgbClr val="8BC53F"/>
              </a:buClr>
            </a:pPr>
            <a:r>
              <a:rPr lang="en-US" sz="4000" b="1" dirty="0" smtClean="0">
                <a:solidFill>
                  <a:srgbClr val="4B9F83"/>
                </a:solidFill>
                <a:latin typeface="Cambria" panose="02040503050406030204" pitchFamily="18" charset="0"/>
              </a:rPr>
              <a:t>ECONOMICS</a:t>
            </a:r>
            <a:endParaRPr lang="en-US" sz="4000" b="1" dirty="0">
              <a:solidFill>
                <a:srgbClr val="4B9F83"/>
              </a:solidFill>
              <a:latin typeface="Cambria" panose="02040503050406030204" pitchFamily="18" charset="0"/>
            </a:endParaRPr>
          </a:p>
          <a:p>
            <a:pPr>
              <a:spcBef>
                <a:spcPct val="20000"/>
              </a:spcBef>
              <a:buClr>
                <a:srgbClr val="74BC5D"/>
              </a:buClr>
            </a:pPr>
            <a:endParaRPr lang="en-US" dirty="0">
              <a:solidFill>
                <a:schemeClr val="tx1">
                  <a:lumMod val="65000"/>
                  <a:lumOff val="35000"/>
                </a:schemeClr>
              </a:solidFill>
              <a:latin typeface="Cambria" panose="02040503050406030204" pitchFamily="18" charset="0"/>
            </a:endParaRPr>
          </a:p>
        </p:txBody>
      </p:sp>
      <p:sp>
        <p:nvSpPr>
          <p:cNvPr id="2" name="Right Arrow 1"/>
          <p:cNvSpPr/>
          <p:nvPr/>
        </p:nvSpPr>
        <p:spPr>
          <a:xfrm>
            <a:off x="1828800" y="5867400"/>
            <a:ext cx="762000" cy="128016"/>
          </a:xfrm>
          <a:prstGeom prst="rightArrow">
            <a:avLst/>
          </a:prstGeom>
          <a:solidFill>
            <a:schemeClr val="accent6">
              <a:lumMod val="75000"/>
            </a:schemeClr>
          </a:solidFill>
          <a:ln>
            <a:solidFill>
              <a:srgbClr val="4B9F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962400" y="5895003"/>
            <a:ext cx="762000" cy="128016"/>
          </a:xfrm>
          <a:prstGeom prst="rightArrow">
            <a:avLst/>
          </a:prstGeom>
          <a:solidFill>
            <a:schemeClr val="accent6">
              <a:lumMod val="75000"/>
            </a:schemeClr>
          </a:solidFill>
          <a:ln>
            <a:solidFill>
              <a:srgbClr val="4B9F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172200" y="5891784"/>
            <a:ext cx="762000" cy="128016"/>
          </a:xfrm>
          <a:prstGeom prst="rightArrow">
            <a:avLst/>
          </a:prstGeom>
          <a:solidFill>
            <a:schemeClr val="accent6">
              <a:lumMod val="75000"/>
            </a:schemeClr>
          </a:solidFill>
          <a:ln>
            <a:solidFill>
              <a:srgbClr val="4B9F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22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81000" y="304800"/>
            <a:ext cx="3133344" cy="1520416"/>
          </a:xfrm>
          <a:prstGeom prst="rect">
            <a:avLst/>
          </a:prstGeom>
          <a:noFill/>
        </p:spPr>
        <p:txBody>
          <a:bodyPr wrap="square" rtlCol="0">
            <a:spAutoFit/>
          </a:bodyPr>
          <a:lstStyle/>
          <a:p>
            <a:pPr marL="342900" indent="-342900">
              <a:spcBef>
                <a:spcPct val="20000"/>
              </a:spcBef>
              <a:buClr>
                <a:srgbClr val="8BC53F"/>
              </a:buClr>
            </a:pPr>
            <a:r>
              <a:rPr lang="en-US" sz="4000" b="1" dirty="0" smtClean="0">
                <a:solidFill>
                  <a:srgbClr val="4B9F83"/>
                </a:solidFill>
                <a:latin typeface="Cambria" panose="02040503050406030204" pitchFamily="18" charset="0"/>
              </a:rPr>
              <a:t>GROWTH</a:t>
            </a:r>
            <a:endParaRPr lang="en-US" sz="4000" b="1" dirty="0">
              <a:solidFill>
                <a:srgbClr val="4B9F83"/>
              </a:solidFill>
              <a:latin typeface="Cambria" panose="02040503050406030204" pitchFamily="18" charset="0"/>
            </a:endParaRPr>
          </a:p>
          <a:p>
            <a:pPr>
              <a:spcBef>
                <a:spcPct val="20000"/>
              </a:spcBef>
              <a:buClr>
                <a:srgbClr val="74BC5D"/>
              </a:buClr>
            </a:pPr>
            <a:endParaRPr lang="en-US" dirty="0">
              <a:solidFill>
                <a:schemeClr val="tx1">
                  <a:lumMod val="65000"/>
                  <a:lumOff val="35000"/>
                </a:schemeClr>
              </a:solidFill>
              <a:latin typeface="Cambria" panose="02040503050406030204" pitchFamily="18" charset="0"/>
            </a:endParaRPr>
          </a:p>
        </p:txBody>
      </p:sp>
      <p:pic>
        <p:nvPicPr>
          <p:cNvPr id="5" name="Content Placeholder 6" descr="Table2.jpg"/>
          <p:cNvPicPr>
            <a:picLocks noChangeAspect="1"/>
          </p:cNvPicPr>
          <p:nvPr/>
        </p:nvPicPr>
        <p:blipFill>
          <a:blip r:embed="rId3" cstate="print"/>
          <a:srcRect t="10810" b="37788"/>
          <a:stretch>
            <a:fillRect/>
          </a:stretch>
        </p:blipFill>
        <p:spPr>
          <a:xfrm>
            <a:off x="533400" y="1219200"/>
            <a:ext cx="6248400" cy="2010742"/>
          </a:xfrm>
          <a:prstGeom prst="rect">
            <a:avLst/>
          </a:prstGeom>
        </p:spPr>
      </p:pic>
      <p:pic>
        <p:nvPicPr>
          <p:cNvPr id="6" name="Picture 5" descr="CountyPopulation.jpg"/>
          <p:cNvPicPr>
            <a:picLocks noChangeAspect="1"/>
          </p:cNvPicPr>
          <p:nvPr/>
        </p:nvPicPr>
        <p:blipFill>
          <a:blip r:embed="rId4" cstate="screen"/>
          <a:srcRect t="5714" r="17327" b="2857"/>
          <a:stretch>
            <a:fillRect/>
          </a:stretch>
        </p:blipFill>
        <p:spPr>
          <a:xfrm>
            <a:off x="913306" y="3810000"/>
            <a:ext cx="3945810" cy="2743200"/>
          </a:xfrm>
          <a:prstGeom prst="rect">
            <a:avLst/>
          </a:prstGeom>
        </p:spPr>
      </p:pic>
      <p:pic>
        <p:nvPicPr>
          <p:cNvPr id="7" name="Picture 6" descr="CountyPopulation.jpg"/>
          <p:cNvPicPr>
            <a:picLocks noChangeAspect="1"/>
          </p:cNvPicPr>
          <p:nvPr/>
        </p:nvPicPr>
        <p:blipFill>
          <a:blip r:embed="rId4" cstate="screen"/>
          <a:srcRect l="82673" t="39303" b="40465"/>
          <a:stretch>
            <a:fillRect/>
          </a:stretch>
        </p:blipFill>
        <p:spPr>
          <a:xfrm>
            <a:off x="4572000" y="4038600"/>
            <a:ext cx="1349540" cy="990600"/>
          </a:xfrm>
          <a:prstGeom prst="rect">
            <a:avLst/>
          </a:prstGeom>
        </p:spPr>
      </p:pic>
    </p:spTree>
    <p:extLst>
      <p:ext uri="{BB962C8B-B14F-4D97-AF65-F5344CB8AC3E}">
        <p14:creationId xmlns:p14="http://schemas.microsoft.com/office/powerpoint/2010/main" val="179718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96286"/>
            <a:ext cx="8229600" cy="1040285"/>
          </a:xfrm>
          <a:prstGeom prst="rect">
            <a:avLst/>
          </a:prstGeom>
          <a:noFill/>
        </p:spPr>
        <p:txBody>
          <a:bodyPr wrap="square" rtlCol="0">
            <a:spAutoFit/>
          </a:bodyPr>
          <a:lstStyle/>
          <a:p>
            <a:pPr marL="342900" indent="-342900">
              <a:spcBef>
                <a:spcPct val="20000"/>
              </a:spcBef>
              <a:buClr>
                <a:srgbClr val="8BC53F"/>
              </a:buClr>
            </a:pPr>
            <a:r>
              <a:rPr lang="en-US" sz="4000" b="1" dirty="0" smtClean="0">
                <a:solidFill>
                  <a:srgbClr val="4B9F83"/>
                </a:solidFill>
                <a:latin typeface="Cambria" panose="02040503050406030204" pitchFamily="18" charset="0"/>
              </a:rPr>
              <a:t>Joint Land Use Study</a:t>
            </a:r>
            <a:endParaRPr lang="en-US" sz="4000" b="1" dirty="0">
              <a:solidFill>
                <a:srgbClr val="4B9F83"/>
              </a:solidFill>
              <a:latin typeface="Cambria" panose="02040503050406030204" pitchFamily="18" charset="0"/>
            </a:endParaRPr>
          </a:p>
          <a:p>
            <a:pPr>
              <a:spcBef>
                <a:spcPct val="20000"/>
              </a:spcBef>
              <a:buClr>
                <a:srgbClr val="74BC5D"/>
              </a:buClr>
            </a:pPr>
            <a:endParaRPr lang="en-US" dirty="0">
              <a:solidFill>
                <a:schemeClr val="tx1">
                  <a:lumMod val="65000"/>
                  <a:lumOff val="35000"/>
                </a:schemeClr>
              </a:solidFill>
              <a:latin typeface="Cambria" panose="02040503050406030204" pitchFamily="18" charset="0"/>
            </a:endParaRPr>
          </a:p>
        </p:txBody>
      </p:sp>
      <p:pic>
        <p:nvPicPr>
          <p:cNvPr id="5" name="Picture 2" descr="\\BRAIN\data\Jobs\13\1331_Kitsap_JLUS\Meetings\Public Meeting  3\KIIJLUS_DRAFT_FullJLUS_Cover_Page_001.jpg"/>
          <p:cNvPicPr>
            <a:picLocks noChangeAspect="1" noChangeArrowheads="1"/>
          </p:cNvPicPr>
          <p:nvPr/>
        </p:nvPicPr>
        <p:blipFill>
          <a:blip r:embed="rId3" cstate="print"/>
          <a:srcRect/>
          <a:stretch>
            <a:fillRect/>
          </a:stretch>
        </p:blipFill>
        <p:spPr bwMode="auto">
          <a:xfrm>
            <a:off x="337457" y="1336570"/>
            <a:ext cx="3560704" cy="4607029"/>
          </a:xfrm>
          <a:prstGeom prst="rect">
            <a:avLst/>
          </a:prstGeom>
          <a:noFill/>
          <a:ln w="3175">
            <a:solidFill>
              <a:schemeClr val="tx1"/>
            </a:solidFill>
          </a:ln>
          <a:effectLst>
            <a:outerShdw blurRad="50800" dist="38100" dir="2700000" algn="tl" rotWithShape="0">
              <a:prstClr val="black">
                <a:alpha val="40000"/>
              </a:prstClr>
            </a:outerShdw>
          </a:effectLst>
        </p:spPr>
      </p:pic>
      <p:sp>
        <p:nvSpPr>
          <p:cNvPr id="6" name="Content Placeholder 1"/>
          <p:cNvSpPr>
            <a:spLocks noGrp="1"/>
          </p:cNvSpPr>
          <p:nvPr>
            <p:ph idx="1"/>
          </p:nvPr>
        </p:nvSpPr>
        <p:spPr>
          <a:xfrm>
            <a:off x="4267200" y="1336570"/>
            <a:ext cx="4648200" cy="4953000"/>
          </a:xfrm>
        </p:spPr>
        <p:txBody>
          <a:bodyPr>
            <a:normAutofit/>
          </a:bodyPr>
          <a:lstStyle/>
          <a:p>
            <a:pPr marL="282575" indent="-282575">
              <a:buFont typeface="Arial" pitchFamily="34" charset="0"/>
              <a:buChar char="•"/>
            </a:pPr>
            <a:r>
              <a:rPr lang="en-US" sz="2200" b="0" dirty="0" smtClean="0"/>
              <a:t>Input from the Policy &amp; Technical Committees</a:t>
            </a:r>
          </a:p>
          <a:p>
            <a:pPr marL="0" indent="0">
              <a:buNone/>
            </a:pPr>
            <a:endParaRPr lang="en-US" sz="2200" b="0" dirty="0" smtClean="0"/>
          </a:p>
          <a:p>
            <a:pPr marL="282575" indent="-282575">
              <a:buFont typeface="Arial" pitchFamily="34" charset="0"/>
              <a:buChar char="•"/>
            </a:pPr>
            <a:r>
              <a:rPr lang="en-US" sz="2200" b="0" dirty="0" smtClean="0"/>
              <a:t>Input from partner &amp; stakeholder interviews</a:t>
            </a:r>
          </a:p>
          <a:p>
            <a:pPr marL="0" indent="0">
              <a:buNone/>
            </a:pPr>
            <a:endParaRPr lang="en-US" sz="2200" b="0" dirty="0" smtClean="0"/>
          </a:p>
          <a:p>
            <a:pPr marL="282575" indent="-282575">
              <a:buFont typeface="Arial" pitchFamily="34" charset="0"/>
              <a:buChar char="•"/>
            </a:pPr>
            <a:r>
              <a:rPr lang="en-US" sz="2200" b="0" dirty="0" smtClean="0"/>
              <a:t>Online </a:t>
            </a:r>
            <a:r>
              <a:rPr lang="en-US" sz="2200" b="0" dirty="0"/>
              <a:t>survey </a:t>
            </a:r>
            <a:r>
              <a:rPr lang="en-US" sz="2200" b="0" dirty="0" smtClean="0"/>
              <a:t>results</a:t>
            </a:r>
          </a:p>
          <a:p>
            <a:pPr marL="0" indent="0">
              <a:buNone/>
            </a:pPr>
            <a:endParaRPr lang="en-US" sz="2200" b="0" dirty="0"/>
          </a:p>
          <a:p>
            <a:pPr marL="282575" indent="-282575">
              <a:buFont typeface="Arial" pitchFamily="34" charset="0"/>
              <a:buChar char="•"/>
            </a:pPr>
            <a:r>
              <a:rPr lang="en-US" sz="2200" b="0" dirty="0" smtClean="0"/>
              <a:t>September </a:t>
            </a:r>
            <a:r>
              <a:rPr lang="en-US" sz="2200" dirty="0"/>
              <a:t>,</a:t>
            </a:r>
            <a:r>
              <a:rPr lang="en-US" sz="2200" b="0" dirty="0" smtClean="0"/>
              <a:t>February, and August public workshops </a:t>
            </a:r>
          </a:p>
          <a:p>
            <a:pPr marL="0" indent="0">
              <a:buNone/>
            </a:pPr>
            <a:endParaRPr lang="en-US" sz="2200" b="0" dirty="0" smtClean="0"/>
          </a:p>
          <a:p>
            <a:pPr marL="282575" indent="-282575">
              <a:buFont typeface="Arial" pitchFamily="34" charset="0"/>
              <a:buChar char="•"/>
            </a:pPr>
            <a:r>
              <a:rPr lang="en-US" sz="2200" b="0" dirty="0" smtClean="0"/>
              <a:t>Research &amp; analysis</a:t>
            </a:r>
            <a:endParaRPr lang="en-US" sz="2200" b="0" dirty="0"/>
          </a:p>
        </p:txBody>
      </p:sp>
    </p:spTree>
    <p:extLst>
      <p:ext uri="{BB962C8B-B14F-4D97-AF65-F5344CB8AC3E}">
        <p14:creationId xmlns:p14="http://schemas.microsoft.com/office/powerpoint/2010/main" val="173465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81000" y="304801"/>
            <a:ext cx="7696200" cy="1520416"/>
          </a:xfrm>
          <a:prstGeom prst="rect">
            <a:avLst/>
          </a:prstGeom>
          <a:noFill/>
        </p:spPr>
        <p:txBody>
          <a:bodyPr wrap="square" rtlCol="0">
            <a:spAutoFit/>
          </a:bodyPr>
          <a:lstStyle/>
          <a:p>
            <a:pPr marL="342900" indent="-342900">
              <a:spcBef>
                <a:spcPct val="20000"/>
              </a:spcBef>
              <a:buClr>
                <a:srgbClr val="8BC53F"/>
              </a:buClr>
            </a:pPr>
            <a:endParaRPr lang="en-US" sz="4000" b="1" dirty="0">
              <a:solidFill>
                <a:srgbClr val="4B9F83"/>
              </a:solidFill>
              <a:latin typeface="Cambria" panose="02040503050406030204" pitchFamily="18" charset="0"/>
            </a:endParaRPr>
          </a:p>
          <a:p>
            <a:pPr>
              <a:spcBef>
                <a:spcPct val="20000"/>
              </a:spcBef>
              <a:buClr>
                <a:srgbClr val="74BC5D"/>
              </a:buClr>
            </a:pPr>
            <a:endParaRPr lang="en-US" dirty="0">
              <a:solidFill>
                <a:schemeClr val="tx1">
                  <a:lumMod val="65000"/>
                  <a:lumOff val="35000"/>
                </a:schemeClr>
              </a:solidFill>
              <a:latin typeface="Cambria" panose="02040503050406030204" pitchFamily="18" charset="0"/>
            </a:endParaRPr>
          </a:p>
        </p:txBody>
      </p:sp>
      <p:sp>
        <p:nvSpPr>
          <p:cNvPr id="5" name="Rectangle 4"/>
          <p:cNvSpPr/>
          <p:nvPr/>
        </p:nvSpPr>
        <p:spPr>
          <a:xfrm>
            <a:off x="381000" y="1136086"/>
            <a:ext cx="5562600" cy="5386090"/>
          </a:xfrm>
          <a:prstGeom prst="rect">
            <a:avLst/>
          </a:prstGeom>
        </p:spPr>
        <p:txBody>
          <a:bodyPr wrap="square">
            <a:spAutoFit/>
          </a:bodyPr>
          <a:lstStyle/>
          <a:p>
            <a:r>
              <a:rPr lang="en-US" sz="2400" dirty="0" smtClean="0"/>
              <a:t>Introduction</a:t>
            </a:r>
          </a:p>
          <a:p>
            <a:r>
              <a:rPr lang="en-US" sz="2400" dirty="0" smtClean="0"/>
              <a:t>Study</a:t>
            </a:r>
            <a:r>
              <a:rPr lang="en-US" sz="2400" baseline="0" dirty="0" smtClean="0"/>
              <a:t> Area Profile and Trends</a:t>
            </a:r>
          </a:p>
          <a:p>
            <a:r>
              <a:rPr lang="en-US" sz="2400" baseline="0" dirty="0" smtClean="0"/>
              <a:t>Existing Plans and Programs</a:t>
            </a:r>
          </a:p>
          <a:p>
            <a:r>
              <a:rPr lang="en-US" sz="2400" baseline="0" dirty="0" smtClean="0"/>
              <a:t>Compatibility Analysis</a:t>
            </a:r>
          </a:p>
          <a:p>
            <a:pPr marL="628650" lvl="1" indent="-171450">
              <a:buFont typeface="Arial" panose="020B0604020202020204" pitchFamily="34" charset="0"/>
              <a:buChar char="•"/>
            </a:pPr>
            <a:r>
              <a:rPr lang="en-US" sz="2000" baseline="0" dirty="0" smtClean="0"/>
              <a:t>Communication and Coordination</a:t>
            </a:r>
          </a:p>
          <a:p>
            <a:pPr marL="628650" lvl="1" indent="-171450">
              <a:buFont typeface="Arial" panose="020B0604020202020204" pitchFamily="34" charset="0"/>
              <a:buChar char="•"/>
            </a:pPr>
            <a:r>
              <a:rPr lang="en-US" sz="2000" baseline="0" dirty="0" smtClean="0"/>
              <a:t>Adjacent Land Uses and Infrastructure Coordination</a:t>
            </a:r>
          </a:p>
          <a:p>
            <a:pPr marL="628650" lvl="1" indent="-171450">
              <a:buFont typeface="Arial" panose="020B0604020202020204" pitchFamily="34" charset="0"/>
              <a:buChar char="•"/>
            </a:pPr>
            <a:r>
              <a:rPr lang="en-US" sz="2000" baseline="0" dirty="0" smtClean="0"/>
              <a:t>On-water and Shoreline Activities</a:t>
            </a:r>
          </a:p>
          <a:p>
            <a:pPr marL="628650" lvl="1" indent="-171450">
              <a:buFont typeface="Arial" panose="020B0604020202020204" pitchFamily="34" charset="0"/>
              <a:buChar char="•"/>
            </a:pPr>
            <a:r>
              <a:rPr lang="en-US" sz="2000" baseline="0" dirty="0" smtClean="0"/>
              <a:t>Transportation</a:t>
            </a:r>
          </a:p>
          <a:p>
            <a:pPr marL="628650" lvl="1" indent="-171450">
              <a:buFont typeface="Arial" panose="020B0604020202020204" pitchFamily="34" charset="0"/>
              <a:buChar char="•"/>
            </a:pPr>
            <a:r>
              <a:rPr lang="en-US" sz="2000" baseline="0" dirty="0" smtClean="0"/>
              <a:t>Natural and Cultural Resources</a:t>
            </a:r>
          </a:p>
          <a:p>
            <a:pPr lvl="0"/>
            <a:r>
              <a:rPr lang="en-US" sz="2400" baseline="0" dirty="0" smtClean="0"/>
              <a:t>Strategy and Recommendations</a:t>
            </a:r>
          </a:p>
          <a:p>
            <a:pPr lvl="0"/>
            <a:r>
              <a:rPr lang="en-US" sz="2400" dirty="0" smtClean="0"/>
              <a:t>Appendices</a:t>
            </a:r>
          </a:p>
          <a:p>
            <a:pPr marL="800100" lvl="1" indent="-342900">
              <a:buFont typeface="Arial" panose="020B0604020202020204" pitchFamily="34" charset="0"/>
              <a:buChar char="•"/>
            </a:pPr>
            <a:r>
              <a:rPr lang="en-US" sz="2000" dirty="0" smtClean="0"/>
              <a:t>Workshop and Survey Results</a:t>
            </a:r>
          </a:p>
          <a:p>
            <a:pPr marL="800100" lvl="1" indent="-342900">
              <a:buFont typeface="Arial" panose="020B0604020202020204" pitchFamily="34" charset="0"/>
              <a:buChar char="•"/>
            </a:pPr>
            <a:r>
              <a:rPr lang="en-US" sz="2000" baseline="0" dirty="0" smtClean="0"/>
              <a:t>Military Economic Impact</a:t>
            </a:r>
          </a:p>
          <a:p>
            <a:pPr marL="800100" lvl="1" indent="-342900">
              <a:buFont typeface="Arial" panose="020B0604020202020204" pitchFamily="34" charset="0"/>
              <a:buChar char="•"/>
            </a:pPr>
            <a:r>
              <a:rPr lang="en-US" sz="2000" dirty="0" smtClean="0"/>
              <a:t>Resources for Implementation</a:t>
            </a:r>
          </a:p>
          <a:p>
            <a:pPr marL="800100" lvl="1" indent="-342900">
              <a:buFont typeface="Arial" panose="020B0604020202020204" pitchFamily="34" charset="0"/>
              <a:buChar char="•"/>
            </a:pPr>
            <a:r>
              <a:rPr lang="en-US" sz="2000" baseline="0" dirty="0" smtClean="0"/>
              <a:t>Strategies</a:t>
            </a:r>
            <a:r>
              <a:rPr lang="en-US" sz="2000" dirty="0" smtClean="0"/>
              <a:t> and Recommendations by County</a:t>
            </a:r>
            <a:endParaRPr lang="en-US" sz="2000" baseline="0" dirty="0" smtClean="0"/>
          </a:p>
        </p:txBody>
      </p:sp>
      <p:sp>
        <p:nvSpPr>
          <p:cNvPr id="6" name="TextBox 5"/>
          <p:cNvSpPr txBox="1"/>
          <p:nvPr/>
        </p:nvSpPr>
        <p:spPr>
          <a:xfrm>
            <a:off x="228600" y="296284"/>
            <a:ext cx="8229600" cy="1040285"/>
          </a:xfrm>
          <a:prstGeom prst="rect">
            <a:avLst/>
          </a:prstGeom>
          <a:noFill/>
        </p:spPr>
        <p:txBody>
          <a:bodyPr wrap="square" rtlCol="0">
            <a:spAutoFit/>
          </a:bodyPr>
          <a:lstStyle/>
          <a:p>
            <a:pPr marL="342900" indent="-342900">
              <a:spcBef>
                <a:spcPct val="20000"/>
              </a:spcBef>
              <a:buClr>
                <a:srgbClr val="8BC53F"/>
              </a:buClr>
            </a:pPr>
            <a:r>
              <a:rPr lang="en-US" sz="4000" b="1" dirty="0" smtClean="0">
                <a:solidFill>
                  <a:srgbClr val="4B9F83"/>
                </a:solidFill>
                <a:latin typeface="Cambria" panose="02040503050406030204" pitchFamily="18" charset="0"/>
              </a:rPr>
              <a:t>Report Organization</a:t>
            </a:r>
            <a:endParaRPr lang="en-US" sz="4000" b="1" dirty="0">
              <a:solidFill>
                <a:srgbClr val="4B9F83"/>
              </a:solidFill>
              <a:latin typeface="Cambria" panose="02040503050406030204" pitchFamily="18" charset="0"/>
            </a:endParaRPr>
          </a:p>
          <a:p>
            <a:pPr>
              <a:spcBef>
                <a:spcPct val="20000"/>
              </a:spcBef>
              <a:buClr>
                <a:srgbClr val="74BC5D"/>
              </a:buClr>
            </a:pPr>
            <a:endParaRPr lang="en-US" dirty="0">
              <a:solidFill>
                <a:schemeClr val="tx1">
                  <a:lumMod val="65000"/>
                  <a:lumOff val="35000"/>
                </a:schemeClr>
              </a:solidFill>
              <a:latin typeface="Cambria" panose="02040503050406030204" pitchFamily="18" charset="0"/>
            </a:endParaRPr>
          </a:p>
        </p:txBody>
      </p:sp>
    </p:spTree>
    <p:extLst>
      <p:ext uri="{BB962C8B-B14F-4D97-AF65-F5344CB8AC3E}">
        <p14:creationId xmlns:p14="http://schemas.microsoft.com/office/powerpoint/2010/main" val="350631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269420" y="457201"/>
            <a:ext cx="8722180" cy="5943600"/>
          </a:xfrm>
          <a:prstGeom prst="rect">
            <a:avLst/>
          </a:prstGeom>
        </p:spPr>
        <p:txBody>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4000" b="1" i="0" u="none" strike="noStrike" kern="1200" cap="none" spc="0" normalizeH="0" baseline="0" noProof="0" dirty="0" smtClean="0">
                <a:ln>
                  <a:noFill/>
                </a:ln>
                <a:solidFill>
                  <a:srgbClr val="4B9F83"/>
                </a:solidFill>
                <a:effectLst/>
                <a:uLnTx/>
                <a:uFillTx/>
                <a:latin typeface="Cambria" panose="02040503050406030204" pitchFamily="18" charset="0"/>
              </a:rPr>
              <a:t>JLUS Strategies &amp; Recommendations</a:t>
            </a:r>
          </a:p>
          <a:p>
            <a:pPr marL="282575" marR="0" lvl="0" indent="-282575"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800" b="0" i="0" u="none" strike="noStrike" kern="1200" cap="none" spc="0" normalizeH="0" baseline="0" noProof="0" dirty="0" smtClean="0">
              <a:ln>
                <a:noFill/>
              </a:ln>
              <a:solidFill>
                <a:schemeClr val="tx2"/>
              </a:solidFill>
              <a:effectLst/>
              <a:uLnTx/>
              <a:uFillTx/>
              <a:latin typeface="Calibri Light"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 typeface="Arial" pitchFamily="34" charset="0"/>
              <a:buNone/>
              <a:tabLst/>
              <a:defRPr/>
            </a:pPr>
            <a:r>
              <a:rPr kumimoji="0" lang="en-US" sz="3600" b="1" i="0" u="none" strike="noStrike" kern="1200" cap="none" spc="0" normalizeH="0" baseline="0" noProof="0" dirty="0" smtClean="0">
                <a:ln>
                  <a:noFill/>
                </a:ln>
                <a:solidFill>
                  <a:srgbClr val="F07522"/>
                </a:solidFill>
                <a:effectLst/>
                <a:uLnTx/>
                <a:uFillTx/>
              </a:rPr>
              <a:t>A. </a:t>
            </a:r>
            <a:r>
              <a:rPr lang="en-US" sz="3600" b="1" dirty="0" smtClean="0">
                <a:solidFill>
                  <a:srgbClr val="F07522"/>
                </a:solidFill>
              </a:rPr>
              <a:t>Community Outreach by the Navy</a:t>
            </a:r>
            <a:endParaRPr kumimoji="0" lang="en-US" sz="3600" b="1" i="0" u="none" strike="noStrike" kern="1200" cap="none" spc="0" normalizeH="0" baseline="0" noProof="0" dirty="0" smtClean="0">
              <a:ln>
                <a:noFill/>
              </a:ln>
              <a:solidFill>
                <a:srgbClr val="F07522"/>
              </a:solidFill>
              <a:effectLst/>
              <a:uLnTx/>
              <a:uFillTx/>
            </a:endParaRPr>
          </a:p>
          <a:p>
            <a:pPr marL="742950" marR="0" lvl="0" indent="-285750" algn="l" defTabSz="914400" rtl="0" eaLnBrk="1" fontAlgn="auto" latinLnBrk="0" hangingPunct="1">
              <a:lnSpc>
                <a:spcPct val="100000"/>
              </a:lnSpc>
              <a:spcBef>
                <a:spcPct val="20000"/>
              </a:spcBef>
              <a:spcAft>
                <a:spcPts val="600"/>
              </a:spcAft>
              <a:buClrTx/>
              <a:buSzTx/>
              <a:buFont typeface="+mj-lt"/>
              <a:buAutoNum type="arabicPeriod"/>
              <a:tabLst/>
              <a:defRPr/>
            </a:pPr>
            <a:endParaRPr kumimoji="0" lang="en-US" sz="2000" b="0" i="0" u="none" strike="noStrike" kern="1200" cap="none" spc="0" normalizeH="0" baseline="0" noProof="0" dirty="0" smtClean="0">
              <a:ln>
                <a:noFill/>
              </a:ln>
              <a:solidFill>
                <a:srgbClr val="0D3759"/>
              </a:solidFill>
              <a:effectLst/>
              <a:uLnTx/>
              <a:uFillTx/>
              <a:latin typeface="Calibri Light" pitchFamily="34" charset="0"/>
              <a:ea typeface="+mn-ea"/>
              <a:cs typeface="+mn-cs"/>
            </a:endParaRPr>
          </a:p>
        </p:txBody>
      </p:sp>
      <p:sp>
        <p:nvSpPr>
          <p:cNvPr id="3" name="Rectangle 2"/>
          <p:cNvSpPr/>
          <p:nvPr/>
        </p:nvSpPr>
        <p:spPr>
          <a:xfrm>
            <a:off x="1219200" y="2044006"/>
            <a:ext cx="6477000" cy="1384995"/>
          </a:xfrm>
          <a:prstGeom prst="rect">
            <a:avLst/>
          </a:prstGeom>
        </p:spPr>
        <p:txBody>
          <a:bodyPr wrap="square">
            <a:spAutoFit/>
          </a:bodyPr>
          <a:lstStyle/>
          <a:p>
            <a:pPr>
              <a:spcBef>
                <a:spcPts val="0"/>
              </a:spcBef>
            </a:pPr>
            <a:r>
              <a:rPr lang="en-US" sz="2800" dirty="0" smtClean="0">
                <a:solidFill>
                  <a:srgbClr val="0D3759"/>
                </a:solidFill>
              </a:rPr>
              <a:t>Frequent outreach and communication will benefit jurisdictions and the Navy when issues impacting compatibility arise.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267200"/>
            <a:ext cx="349567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47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269420" y="457201"/>
            <a:ext cx="8722180" cy="5943600"/>
          </a:xfrm>
        </p:spPr>
        <p:txBody>
          <a:bodyPr/>
          <a:lstStyle/>
          <a:p>
            <a:pPr marL="0" indent="0">
              <a:buNone/>
            </a:pPr>
            <a:r>
              <a:rPr lang="en-US" sz="4000" b="1" dirty="0" smtClean="0">
                <a:solidFill>
                  <a:srgbClr val="4B9F83"/>
                </a:solidFill>
                <a:latin typeface="Cambria" panose="02040503050406030204" pitchFamily="18" charset="0"/>
              </a:rPr>
              <a:t>JLUS Strategies &amp; Recommendations</a:t>
            </a:r>
          </a:p>
          <a:p>
            <a:pPr marL="282575" indent="-282575">
              <a:spcBef>
                <a:spcPts val="0"/>
              </a:spcBef>
              <a:spcAft>
                <a:spcPts val="0"/>
              </a:spcAft>
            </a:pPr>
            <a:endParaRPr lang="en-US" sz="800" b="0" dirty="0" smtClean="0">
              <a:solidFill>
                <a:schemeClr val="tx2"/>
              </a:solidFill>
            </a:endParaRPr>
          </a:p>
          <a:p>
            <a:pPr marL="0" indent="0">
              <a:spcBef>
                <a:spcPts val="0"/>
              </a:spcBef>
              <a:buNone/>
            </a:pPr>
            <a:r>
              <a:rPr lang="en-US" sz="3600" b="1" dirty="0" smtClean="0">
                <a:solidFill>
                  <a:srgbClr val="F07522"/>
                </a:solidFill>
                <a:latin typeface="+mj-lt"/>
              </a:rPr>
              <a:t>B. Conservation Programs for Protecting   			Land Use Compatibility</a:t>
            </a:r>
          </a:p>
          <a:p>
            <a:pPr marL="742950" indent="-285750">
              <a:buFont typeface="+mj-lt"/>
              <a:buAutoNum type="arabicPeriod"/>
            </a:pPr>
            <a:endParaRPr lang="en-US" sz="2000" b="0" dirty="0" smtClean="0"/>
          </a:p>
        </p:txBody>
      </p:sp>
      <p:sp>
        <p:nvSpPr>
          <p:cNvPr id="5" name="TextBox 4"/>
          <p:cNvSpPr txBox="1"/>
          <p:nvPr/>
        </p:nvSpPr>
        <p:spPr>
          <a:xfrm>
            <a:off x="533400" y="2438400"/>
            <a:ext cx="4114800" cy="3108543"/>
          </a:xfrm>
          <a:prstGeom prst="rect">
            <a:avLst/>
          </a:prstGeom>
          <a:noFill/>
        </p:spPr>
        <p:txBody>
          <a:bodyPr wrap="square" rtlCol="0">
            <a:spAutoFit/>
          </a:bodyPr>
          <a:lstStyle/>
          <a:p>
            <a:r>
              <a:rPr lang="en-US" sz="2800" dirty="0" smtClean="0">
                <a:solidFill>
                  <a:srgbClr val="0D3759"/>
                </a:solidFill>
              </a:rPr>
              <a:t>Coordinated land conservation efforts can help preserve priority open spaces and working lands while maintaining compatibility with Navy missions.</a:t>
            </a:r>
            <a:endParaRPr lang="en-US" sz="2800" dirty="0">
              <a:solidFill>
                <a:srgbClr val="0D3759"/>
              </a:solidFill>
            </a:endParaRPr>
          </a:p>
        </p:txBody>
      </p:sp>
      <p:pic>
        <p:nvPicPr>
          <p:cNvPr id="7" name="Picture 6" descr="Quilcene.jpg"/>
          <p:cNvPicPr>
            <a:picLocks noChangeAspect="1"/>
          </p:cNvPicPr>
          <p:nvPr/>
        </p:nvPicPr>
        <p:blipFill>
          <a:blip r:embed="rId3" cstate="screen"/>
          <a:srcRect/>
          <a:stretch>
            <a:fillRect/>
          </a:stretch>
        </p:blipFill>
        <p:spPr>
          <a:xfrm>
            <a:off x="4648200" y="2743200"/>
            <a:ext cx="3885630" cy="2971800"/>
          </a:xfrm>
          <a:prstGeom prst="rect">
            <a:avLst/>
          </a:prstGeom>
        </p:spPr>
      </p:pic>
    </p:spTree>
    <p:extLst>
      <p:ext uri="{BB962C8B-B14F-4D97-AF65-F5344CB8AC3E}">
        <p14:creationId xmlns:p14="http://schemas.microsoft.com/office/powerpoint/2010/main" val="4249598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269420" y="457201"/>
            <a:ext cx="8722180" cy="1600199"/>
          </a:xfrm>
        </p:spPr>
        <p:txBody>
          <a:bodyPr>
            <a:normAutofit fontScale="70000" lnSpcReduction="20000"/>
          </a:bodyPr>
          <a:lstStyle/>
          <a:p>
            <a:pPr marL="0" indent="0">
              <a:buNone/>
            </a:pPr>
            <a:r>
              <a:rPr lang="en-US" sz="5700" b="1" dirty="0" smtClean="0">
                <a:solidFill>
                  <a:srgbClr val="4B9F83"/>
                </a:solidFill>
                <a:latin typeface="Cambria" panose="02040503050406030204" pitchFamily="18" charset="0"/>
              </a:rPr>
              <a:t>JLUS Strategies &amp; Recommendations</a:t>
            </a:r>
          </a:p>
          <a:p>
            <a:pPr marL="282575" indent="-282575">
              <a:spcBef>
                <a:spcPts val="0"/>
              </a:spcBef>
              <a:spcAft>
                <a:spcPts val="0"/>
              </a:spcAft>
            </a:pPr>
            <a:endParaRPr lang="en-US" sz="800" b="0" dirty="0" smtClean="0">
              <a:solidFill>
                <a:schemeClr val="tx2"/>
              </a:solidFill>
            </a:endParaRPr>
          </a:p>
          <a:p>
            <a:pPr marL="0" indent="0">
              <a:spcBef>
                <a:spcPts val="0"/>
              </a:spcBef>
              <a:buNone/>
            </a:pPr>
            <a:endParaRPr lang="en-US" sz="3600" dirty="0" smtClean="0">
              <a:solidFill>
                <a:srgbClr val="F07522"/>
              </a:solidFill>
            </a:endParaRPr>
          </a:p>
          <a:p>
            <a:pPr marL="0" indent="0">
              <a:spcBef>
                <a:spcPts val="0"/>
              </a:spcBef>
              <a:buNone/>
            </a:pPr>
            <a:r>
              <a:rPr lang="en-US" sz="4600" b="1" dirty="0" smtClean="0">
                <a:solidFill>
                  <a:srgbClr val="F07522"/>
                </a:solidFill>
              </a:rPr>
              <a:t>C. Strategic Coordination among Stakeholders</a:t>
            </a:r>
          </a:p>
          <a:p>
            <a:pPr marL="742950" indent="-285750">
              <a:buFont typeface="+mj-lt"/>
              <a:buAutoNum type="arabicPeriod"/>
            </a:pPr>
            <a:endParaRPr lang="en-US" sz="2000" b="0" dirty="0" smtClean="0"/>
          </a:p>
        </p:txBody>
      </p:sp>
      <p:sp>
        <p:nvSpPr>
          <p:cNvPr id="5" name="TextBox 4"/>
          <p:cNvSpPr txBox="1"/>
          <p:nvPr/>
        </p:nvSpPr>
        <p:spPr>
          <a:xfrm>
            <a:off x="533400" y="1905000"/>
            <a:ext cx="8077200" cy="1815882"/>
          </a:xfrm>
          <a:prstGeom prst="rect">
            <a:avLst/>
          </a:prstGeom>
          <a:noFill/>
        </p:spPr>
        <p:txBody>
          <a:bodyPr wrap="square" rtlCol="0">
            <a:spAutoFit/>
          </a:bodyPr>
          <a:lstStyle/>
          <a:p>
            <a:r>
              <a:rPr lang="en-US" sz="2800" dirty="0" smtClean="0">
                <a:solidFill>
                  <a:srgbClr val="0D3759"/>
                </a:solidFill>
              </a:rPr>
              <a:t>Land use compatibility can be maintained and strengthened through effective coordination between the surrounding communities and the Navy installations.</a:t>
            </a:r>
            <a:endParaRPr lang="en-US" sz="2800" dirty="0">
              <a:solidFill>
                <a:srgbClr val="0D3759"/>
              </a:solidFill>
            </a:endParaRPr>
          </a:p>
        </p:txBody>
      </p:sp>
      <p:pic>
        <p:nvPicPr>
          <p:cNvPr id="6" name="Picture 5" descr="NBK-Bremerton Height-02.jpg"/>
          <p:cNvPicPr>
            <a:picLocks noChangeAspect="1"/>
          </p:cNvPicPr>
          <p:nvPr/>
        </p:nvPicPr>
        <p:blipFill>
          <a:blip r:embed="rId3" cstate="print"/>
          <a:stretch>
            <a:fillRect/>
          </a:stretch>
        </p:blipFill>
        <p:spPr>
          <a:xfrm>
            <a:off x="671886" y="3720882"/>
            <a:ext cx="5728913" cy="2889608"/>
          </a:xfrm>
          <a:prstGeom prst="rect">
            <a:avLst/>
          </a:prstGeom>
        </p:spPr>
      </p:pic>
      <p:sp>
        <p:nvSpPr>
          <p:cNvPr id="7" name="TextBox 6"/>
          <p:cNvSpPr txBox="1"/>
          <p:nvPr/>
        </p:nvSpPr>
        <p:spPr>
          <a:xfrm>
            <a:off x="6477000" y="6096000"/>
            <a:ext cx="2133600" cy="381000"/>
          </a:xfrm>
          <a:prstGeom prst="rect">
            <a:avLst/>
          </a:prstGeom>
          <a:noFill/>
        </p:spPr>
        <p:txBody>
          <a:bodyPr wrap="square" rtlCol="0">
            <a:spAutoFit/>
          </a:bodyPr>
          <a:lstStyle/>
          <a:p>
            <a:r>
              <a:rPr lang="en-US" dirty="0" smtClean="0"/>
              <a:t>Example</a:t>
            </a:r>
            <a:endParaRPr lang="en-US" dirty="0"/>
          </a:p>
        </p:txBody>
      </p:sp>
      <p:pic>
        <p:nvPicPr>
          <p:cNvPr id="8" name="Picture 7" descr="NBK-Bremerton Height-03.jpg"/>
          <p:cNvPicPr>
            <a:picLocks noChangeAspect="1"/>
          </p:cNvPicPr>
          <p:nvPr/>
        </p:nvPicPr>
        <p:blipFill>
          <a:blip r:embed="rId4" cstate="print"/>
          <a:srcRect l="5714" t="80016" r="74286" b="15558"/>
          <a:stretch>
            <a:fillRect/>
          </a:stretch>
        </p:blipFill>
        <p:spPr>
          <a:xfrm>
            <a:off x="671886" y="5791200"/>
            <a:ext cx="533400" cy="252570"/>
          </a:xfrm>
          <a:prstGeom prst="rect">
            <a:avLst/>
          </a:prstGeom>
        </p:spPr>
      </p:pic>
      <p:pic>
        <p:nvPicPr>
          <p:cNvPr id="9" name="Picture 8" descr="JLUS Compatibility Review Areas DRAFT 807-03.jpg"/>
          <p:cNvPicPr>
            <a:picLocks noChangeAspect="1"/>
          </p:cNvPicPr>
          <p:nvPr/>
        </p:nvPicPr>
        <p:blipFill>
          <a:blip r:embed="rId5" cstate="print"/>
          <a:srcRect l="11099" t="81315" r="58380" b="1186"/>
          <a:stretch>
            <a:fillRect/>
          </a:stretch>
        </p:blipFill>
        <p:spPr>
          <a:xfrm>
            <a:off x="1196724" y="5766371"/>
            <a:ext cx="1828800" cy="588818"/>
          </a:xfrm>
          <a:prstGeom prst="rect">
            <a:avLst/>
          </a:prstGeom>
        </p:spPr>
      </p:pic>
    </p:spTree>
    <p:extLst>
      <p:ext uri="{BB962C8B-B14F-4D97-AF65-F5344CB8AC3E}">
        <p14:creationId xmlns:p14="http://schemas.microsoft.com/office/powerpoint/2010/main" val="1343869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69420" y="457201"/>
            <a:ext cx="8722180" cy="1600199"/>
          </a:xfrm>
          <a:prstGeom prst="rect">
            <a:avLst/>
          </a:prstGeom>
        </p:spPr>
        <p:txBody>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4000" b="1" i="0" u="none" strike="noStrike" kern="1200" cap="none" spc="0" normalizeH="0" baseline="0" noProof="0" dirty="0" smtClean="0">
                <a:ln>
                  <a:noFill/>
                </a:ln>
                <a:solidFill>
                  <a:srgbClr val="4B9F83"/>
                </a:solidFill>
                <a:effectLst/>
                <a:uLnTx/>
                <a:uFillTx/>
                <a:latin typeface="Cambria" panose="02040503050406030204" pitchFamily="18" charset="0"/>
              </a:rPr>
              <a:t>JLUS Strategies &amp; Recommendations</a:t>
            </a:r>
          </a:p>
          <a:p>
            <a:pPr marL="282575" marR="0" lvl="0" indent="-282575"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800" b="0" i="0" u="none" strike="noStrike" kern="1200" cap="none" spc="0" normalizeH="0" baseline="0" noProof="0" dirty="0" smtClean="0">
              <a:ln>
                <a:noFill/>
              </a:ln>
              <a:solidFill>
                <a:schemeClr val="tx2"/>
              </a:solidFill>
              <a:effectLst/>
              <a:uLnTx/>
              <a:uFillTx/>
              <a:latin typeface="Calibri Light"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 typeface="Arial" pitchFamily="34" charset="0"/>
              <a:buNone/>
              <a:tabLst/>
              <a:defRPr/>
            </a:pPr>
            <a:r>
              <a:rPr lang="en-US" sz="3600" b="1" dirty="0" smtClean="0">
                <a:solidFill>
                  <a:srgbClr val="F07522"/>
                </a:solidFill>
              </a:rPr>
              <a:t>D. Regional Land Use Planning</a:t>
            </a:r>
            <a:endParaRPr kumimoji="0" lang="en-US" sz="3600" b="1" i="0" u="none" strike="noStrike" kern="1200" cap="none" spc="0" normalizeH="0" baseline="0" noProof="0" dirty="0" smtClean="0">
              <a:ln>
                <a:noFill/>
              </a:ln>
              <a:solidFill>
                <a:srgbClr val="F07522"/>
              </a:solidFill>
              <a:effectLst/>
              <a:uLnTx/>
              <a:uFillTx/>
            </a:endParaRPr>
          </a:p>
          <a:p>
            <a:pPr marL="742950" marR="0" lvl="0" indent="-285750" algn="l" defTabSz="914400" rtl="0" eaLnBrk="1" fontAlgn="auto" latinLnBrk="0" hangingPunct="1">
              <a:lnSpc>
                <a:spcPct val="100000"/>
              </a:lnSpc>
              <a:spcBef>
                <a:spcPct val="20000"/>
              </a:spcBef>
              <a:spcAft>
                <a:spcPts val="600"/>
              </a:spcAft>
              <a:buClrTx/>
              <a:buSzTx/>
              <a:buFont typeface="+mj-lt"/>
              <a:buAutoNum type="arabicPeriod"/>
              <a:tabLst/>
              <a:defRPr/>
            </a:pPr>
            <a:endParaRPr kumimoji="0" lang="en-US" sz="2000" b="0" i="0" u="none" strike="noStrike" kern="1200" cap="none" spc="0" normalizeH="0" baseline="0" noProof="0" dirty="0" smtClean="0">
              <a:ln>
                <a:noFill/>
              </a:ln>
              <a:solidFill>
                <a:srgbClr val="0D3759"/>
              </a:solidFill>
              <a:effectLst/>
              <a:uLnTx/>
              <a:uFillTx/>
              <a:latin typeface="Calibri Light" pitchFamily="34" charset="0"/>
              <a:ea typeface="+mn-ea"/>
              <a:cs typeface="+mn-cs"/>
            </a:endParaRPr>
          </a:p>
        </p:txBody>
      </p:sp>
      <p:sp>
        <p:nvSpPr>
          <p:cNvPr id="5" name="TextBox 4"/>
          <p:cNvSpPr txBox="1"/>
          <p:nvPr/>
        </p:nvSpPr>
        <p:spPr>
          <a:xfrm>
            <a:off x="838200" y="2059969"/>
            <a:ext cx="3505200" cy="2677656"/>
          </a:xfrm>
          <a:prstGeom prst="rect">
            <a:avLst/>
          </a:prstGeom>
          <a:noFill/>
        </p:spPr>
        <p:txBody>
          <a:bodyPr wrap="square" rtlCol="0">
            <a:spAutoFit/>
          </a:bodyPr>
          <a:lstStyle/>
          <a:p>
            <a:r>
              <a:rPr lang="en-US" sz="2800" dirty="0" smtClean="0">
                <a:solidFill>
                  <a:srgbClr val="0D3759"/>
                </a:solidFill>
              </a:rPr>
              <a:t>Coordination and planning at a regional scale allows for a proactive approach to reduce potential land use issues.</a:t>
            </a:r>
            <a:endParaRPr lang="en-US" sz="2800" dirty="0">
              <a:solidFill>
                <a:srgbClr val="0D3759"/>
              </a:solidFill>
            </a:endParaRPr>
          </a:p>
        </p:txBody>
      </p:sp>
      <p:pic>
        <p:nvPicPr>
          <p:cNvPr id="8" name="Picture 7" descr="nmii.jpg"/>
          <p:cNvPicPr>
            <a:picLocks noChangeAspect="1"/>
          </p:cNvPicPr>
          <p:nvPr/>
        </p:nvPicPr>
        <p:blipFill>
          <a:blip r:embed="rId3" cstate="screen"/>
          <a:srcRect r="-1629"/>
          <a:stretch>
            <a:fillRect/>
          </a:stretch>
        </p:blipFill>
        <p:spPr>
          <a:xfrm>
            <a:off x="4229746" y="4419600"/>
            <a:ext cx="3097664" cy="2286000"/>
          </a:xfrm>
          <a:prstGeom prst="rect">
            <a:avLst/>
          </a:prstGeom>
        </p:spPr>
      </p:pic>
      <p:pic>
        <p:nvPicPr>
          <p:cNvPr id="7" name="Picture 6" descr="Port Hadlock 2 flickr.jpg"/>
          <p:cNvPicPr>
            <a:picLocks noChangeAspect="1"/>
          </p:cNvPicPr>
          <p:nvPr/>
        </p:nvPicPr>
        <p:blipFill>
          <a:blip r:embed="rId4" cstate="screen"/>
          <a:stretch>
            <a:fillRect/>
          </a:stretch>
        </p:blipFill>
        <p:spPr>
          <a:xfrm>
            <a:off x="5321947" y="2146825"/>
            <a:ext cx="3454399" cy="2590800"/>
          </a:xfrm>
          <a:prstGeom prst="rect">
            <a:avLst/>
          </a:prstGeom>
        </p:spPr>
      </p:pic>
    </p:spTree>
    <p:extLst>
      <p:ext uri="{BB962C8B-B14F-4D97-AF65-F5344CB8AC3E}">
        <p14:creationId xmlns:p14="http://schemas.microsoft.com/office/powerpoint/2010/main" val="280606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1000"/>
            <a:ext cx="7848600" cy="5890496"/>
          </a:xfrm>
          <a:prstGeom prst="rect">
            <a:avLst/>
          </a:prstGeom>
        </p:spPr>
      </p:pic>
    </p:spTree>
    <p:extLst>
      <p:ext uri="{BB962C8B-B14F-4D97-AF65-F5344CB8AC3E}">
        <p14:creationId xmlns:p14="http://schemas.microsoft.com/office/powerpoint/2010/main" val="1768391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ayaker_bigblue_flickr.jpg"/>
          <p:cNvPicPr>
            <a:picLocks noChangeAspect="1"/>
          </p:cNvPicPr>
          <p:nvPr/>
        </p:nvPicPr>
        <p:blipFill>
          <a:blip r:embed="rId3" cstate="screen"/>
          <a:srcRect/>
          <a:stretch>
            <a:fillRect/>
          </a:stretch>
        </p:blipFill>
        <p:spPr>
          <a:xfrm>
            <a:off x="6095999" y="4267200"/>
            <a:ext cx="2829729" cy="2286000"/>
          </a:xfrm>
          <a:prstGeom prst="rect">
            <a:avLst/>
          </a:prstGeom>
        </p:spPr>
      </p:pic>
      <p:sp>
        <p:nvSpPr>
          <p:cNvPr id="4" name="Content Placeholder 1"/>
          <p:cNvSpPr txBox="1">
            <a:spLocks/>
          </p:cNvSpPr>
          <p:nvPr/>
        </p:nvSpPr>
        <p:spPr>
          <a:xfrm>
            <a:off x="76200" y="457201"/>
            <a:ext cx="9067800" cy="1600199"/>
          </a:xfrm>
          <a:prstGeom prst="rect">
            <a:avLst/>
          </a:prstGeom>
        </p:spPr>
        <p:txBody>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4000" b="1" i="0" u="none" strike="noStrike" kern="1200" cap="none" spc="0" normalizeH="0" baseline="0" noProof="0" dirty="0" smtClean="0">
                <a:ln>
                  <a:noFill/>
                </a:ln>
                <a:solidFill>
                  <a:srgbClr val="4B9F83"/>
                </a:solidFill>
                <a:effectLst/>
                <a:uLnTx/>
                <a:uFillTx/>
                <a:latin typeface="Cambria" panose="02040503050406030204" pitchFamily="18" charset="0"/>
              </a:rPr>
              <a:t>JLUS Strategies &amp; Recommendations</a:t>
            </a:r>
          </a:p>
          <a:p>
            <a:pPr marL="282575" marR="0" lvl="0" indent="-282575"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800" b="0" i="0" u="none" strike="noStrike" kern="1200" cap="none" spc="0" normalizeH="0" baseline="0" noProof="0" dirty="0" smtClean="0">
              <a:ln>
                <a:noFill/>
              </a:ln>
              <a:solidFill>
                <a:schemeClr val="tx2"/>
              </a:solidFill>
              <a:effectLst/>
              <a:uLnTx/>
              <a:uFillTx/>
              <a:latin typeface="Calibri Light"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 typeface="Arial" pitchFamily="34" charset="0"/>
              <a:buNone/>
              <a:tabLst/>
              <a:defRPr/>
            </a:pPr>
            <a:r>
              <a:rPr lang="en-US" sz="3600" b="1" dirty="0" smtClean="0">
                <a:solidFill>
                  <a:srgbClr val="F07522"/>
                </a:solidFill>
              </a:rPr>
              <a:t>E. Local Government Comprehensive Planning</a:t>
            </a:r>
            <a:endParaRPr kumimoji="0" lang="en-US" sz="3600" b="1" i="0" u="none" strike="noStrike" kern="1200" cap="none" spc="0" normalizeH="0" baseline="0" noProof="0" dirty="0" smtClean="0">
              <a:ln>
                <a:noFill/>
              </a:ln>
              <a:solidFill>
                <a:srgbClr val="F07522"/>
              </a:solidFill>
              <a:effectLst/>
              <a:uLnTx/>
              <a:uFillTx/>
            </a:endParaRPr>
          </a:p>
          <a:p>
            <a:pPr marL="742950" marR="0" lvl="0" indent="-285750" algn="l" defTabSz="914400" rtl="0" eaLnBrk="1" fontAlgn="auto" latinLnBrk="0" hangingPunct="1">
              <a:lnSpc>
                <a:spcPct val="100000"/>
              </a:lnSpc>
              <a:spcBef>
                <a:spcPct val="20000"/>
              </a:spcBef>
              <a:spcAft>
                <a:spcPts val="600"/>
              </a:spcAft>
              <a:buClrTx/>
              <a:buSzTx/>
              <a:buFont typeface="+mj-lt"/>
              <a:buAutoNum type="arabicPeriod"/>
              <a:tabLst/>
              <a:defRPr/>
            </a:pPr>
            <a:endParaRPr kumimoji="0" lang="en-US" sz="2000" b="0" i="0" u="none" strike="noStrike" kern="1200" cap="none" spc="0" normalizeH="0" baseline="0" noProof="0" dirty="0" smtClean="0">
              <a:ln>
                <a:noFill/>
              </a:ln>
              <a:solidFill>
                <a:srgbClr val="0D3759"/>
              </a:solidFill>
              <a:effectLst/>
              <a:uLnTx/>
              <a:uFillTx/>
              <a:latin typeface="Calibri Light" pitchFamily="34" charset="0"/>
              <a:ea typeface="+mn-ea"/>
              <a:cs typeface="+mn-cs"/>
            </a:endParaRPr>
          </a:p>
        </p:txBody>
      </p:sp>
      <p:sp>
        <p:nvSpPr>
          <p:cNvPr id="5" name="TextBox 4"/>
          <p:cNvSpPr txBox="1"/>
          <p:nvPr/>
        </p:nvSpPr>
        <p:spPr>
          <a:xfrm>
            <a:off x="494872" y="2362200"/>
            <a:ext cx="3581400" cy="3108543"/>
          </a:xfrm>
          <a:prstGeom prst="rect">
            <a:avLst/>
          </a:prstGeom>
          <a:noFill/>
        </p:spPr>
        <p:txBody>
          <a:bodyPr wrap="square" rtlCol="0">
            <a:spAutoFit/>
          </a:bodyPr>
          <a:lstStyle/>
          <a:p>
            <a:r>
              <a:rPr lang="en-US" sz="2800" dirty="0" smtClean="0">
                <a:solidFill>
                  <a:srgbClr val="0D3759"/>
                </a:solidFill>
              </a:rPr>
              <a:t>Considering JLUS goals and suggested strategies in comprehensive plan updates will help avoid future potential land use conflicts.</a:t>
            </a:r>
            <a:endParaRPr lang="en-US" sz="2800" dirty="0">
              <a:solidFill>
                <a:srgbClr val="0D3759"/>
              </a:solidFill>
            </a:endParaRP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148" y="2325385"/>
            <a:ext cx="3018852" cy="226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5353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269420" y="457201"/>
            <a:ext cx="8722180" cy="800099"/>
          </a:xfrm>
          <a:prstGeom prst="rect">
            <a:avLst/>
          </a:prstGeom>
        </p:spPr>
        <p:txBody>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lang="en-US" sz="3200" b="1" noProof="0" dirty="0" smtClean="0">
                <a:solidFill>
                  <a:srgbClr val="4B9F83"/>
                </a:solidFill>
                <a:latin typeface="Cambria" panose="02040503050406030204" pitchFamily="18" charset="0"/>
              </a:rPr>
              <a:t>Comprehensive Plan Incorporation Examples</a:t>
            </a:r>
            <a:endParaRPr kumimoji="0" lang="en-US" sz="3200" b="1" i="0" u="none" strike="noStrike" kern="1200" cap="none" spc="0" normalizeH="0" baseline="0" noProof="0" dirty="0" smtClean="0">
              <a:ln>
                <a:noFill/>
              </a:ln>
              <a:solidFill>
                <a:srgbClr val="4B9F83"/>
              </a:solidFill>
              <a:effectLst/>
              <a:uLnTx/>
              <a:uFillTx/>
              <a:latin typeface="Cambria" panose="02040503050406030204" pitchFamily="18" charset="0"/>
            </a:endParaRPr>
          </a:p>
        </p:txBody>
      </p:sp>
      <p:sp>
        <p:nvSpPr>
          <p:cNvPr id="3" name="TextBox 2"/>
          <p:cNvSpPr txBox="1"/>
          <p:nvPr/>
        </p:nvSpPr>
        <p:spPr>
          <a:xfrm>
            <a:off x="152400" y="1143000"/>
            <a:ext cx="8763000" cy="4770537"/>
          </a:xfrm>
          <a:prstGeom prst="rect">
            <a:avLst/>
          </a:prstGeom>
          <a:noFill/>
        </p:spPr>
        <p:txBody>
          <a:bodyPr wrap="square" rtlCol="0">
            <a:spAutoFit/>
          </a:bodyPr>
          <a:lstStyle/>
          <a:p>
            <a:r>
              <a:rPr lang="en-US" sz="2400" u="sng" dirty="0" smtClean="0"/>
              <a:t>Land Use Goal:</a:t>
            </a:r>
          </a:p>
          <a:p>
            <a:r>
              <a:rPr lang="en-US" i="1" dirty="0" smtClean="0"/>
              <a:t>Implement the strategies and recommendations of the NBK Joint Land Use Study, as directed by the JLUS Implementation Committee. </a:t>
            </a:r>
          </a:p>
          <a:p>
            <a:endParaRPr lang="en-US" dirty="0" smtClean="0"/>
          </a:p>
          <a:p>
            <a:r>
              <a:rPr lang="en-US" sz="2000" u="sng" dirty="0" smtClean="0"/>
              <a:t>Policy:</a:t>
            </a:r>
          </a:p>
          <a:p>
            <a:r>
              <a:rPr lang="en-US" i="1" dirty="0" smtClean="0"/>
              <a:t>Participate in the Joint Land Use Study (JLUS) Implementation Committee</a:t>
            </a:r>
          </a:p>
          <a:p>
            <a:endParaRPr lang="en-US" dirty="0" smtClean="0"/>
          </a:p>
          <a:p>
            <a:r>
              <a:rPr lang="en-US" u="sng" dirty="0" smtClean="0"/>
              <a:t>Potential Strategies:</a:t>
            </a:r>
          </a:p>
          <a:p>
            <a:pPr marL="285750" indent="-285750">
              <a:buFont typeface="Arial" panose="020B0604020202020204" pitchFamily="34" charset="0"/>
              <a:buChar char="•"/>
            </a:pPr>
            <a:r>
              <a:rPr lang="en-US" sz="1400" dirty="0" smtClean="0"/>
              <a:t>Develop MOUs or other formal agreements which facilitate formation and continuation of the JLUS Implementation Committee and various strategies as needed. </a:t>
            </a:r>
          </a:p>
          <a:p>
            <a:endParaRPr lang="en-US" sz="1400" dirty="0" smtClean="0"/>
          </a:p>
          <a:p>
            <a:pPr marL="285750" indent="-285750">
              <a:buFont typeface="Arial" panose="020B0604020202020204" pitchFamily="34" charset="0"/>
              <a:buChar char="•"/>
            </a:pPr>
            <a:r>
              <a:rPr lang="en-US" sz="1400" dirty="0" smtClean="0"/>
              <a:t>Map shared interest areas (County and Navy) to identify specific areas, projects or design features (height) which will facilitate a more efficient and effective communication process with the Navy or planned or proposed land use actions. </a:t>
            </a:r>
          </a:p>
          <a:p>
            <a:endParaRPr lang="en-US" sz="1400" dirty="0" smtClean="0"/>
          </a:p>
          <a:p>
            <a:pPr marL="285750" indent="-285750">
              <a:buFont typeface="Arial" panose="020B0604020202020204" pitchFamily="34" charset="0"/>
              <a:buChar char="•"/>
            </a:pPr>
            <a:r>
              <a:rPr lang="en-US" sz="1400" dirty="0" smtClean="0"/>
              <a:t>Share existing data bases and mapping files to facilitate planning, project review and infrastructure development and maintenance. </a:t>
            </a:r>
          </a:p>
          <a:p>
            <a:endParaRPr lang="en-US" sz="1400" dirty="0" smtClean="0"/>
          </a:p>
          <a:p>
            <a:pPr marL="285750" indent="-285750">
              <a:buFont typeface="Arial" panose="020B0604020202020204" pitchFamily="34" charset="0"/>
              <a:buChar char="•"/>
            </a:pPr>
            <a:r>
              <a:rPr lang="en-US" sz="1400" dirty="0" smtClean="0"/>
              <a:t>Participate in the Washington Military Alliance. </a:t>
            </a:r>
            <a:endParaRPr lang="en-US" sz="1400" dirty="0"/>
          </a:p>
        </p:txBody>
      </p:sp>
    </p:spTree>
    <p:extLst>
      <p:ext uri="{BB962C8B-B14F-4D97-AF65-F5344CB8AC3E}">
        <p14:creationId xmlns:p14="http://schemas.microsoft.com/office/powerpoint/2010/main" val="3879206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69420" y="457201"/>
            <a:ext cx="8722180" cy="1600199"/>
          </a:xfrm>
          <a:prstGeom prst="rect">
            <a:avLst/>
          </a:prstGeom>
        </p:spPr>
        <p:txBody>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4000" b="1" i="0" u="none" strike="noStrike" kern="1200" cap="none" spc="0" normalizeH="0" baseline="0" noProof="0" dirty="0" smtClean="0">
                <a:ln>
                  <a:noFill/>
                </a:ln>
                <a:solidFill>
                  <a:srgbClr val="4B9F83"/>
                </a:solidFill>
                <a:effectLst/>
                <a:uLnTx/>
                <a:uFillTx/>
                <a:latin typeface="Cambria" panose="02040503050406030204" pitchFamily="18" charset="0"/>
              </a:rPr>
              <a:t>JLUS Strategies &amp; Recommendations</a:t>
            </a:r>
          </a:p>
          <a:p>
            <a:pPr marL="282575" marR="0" lvl="0" indent="-282575"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800" b="0" i="0" u="none" strike="noStrike" kern="1200" cap="none" spc="0" normalizeH="0" baseline="0" noProof="0" dirty="0" smtClean="0">
              <a:ln>
                <a:noFill/>
              </a:ln>
              <a:solidFill>
                <a:schemeClr val="tx2"/>
              </a:solidFill>
              <a:effectLst/>
              <a:uLnTx/>
              <a:uFillTx/>
              <a:latin typeface="Calibri Light"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 typeface="Arial" pitchFamily="34" charset="0"/>
              <a:buNone/>
              <a:tabLst/>
              <a:defRPr/>
            </a:pPr>
            <a:r>
              <a:rPr lang="en-US" sz="3600" b="1" dirty="0" smtClean="0">
                <a:solidFill>
                  <a:srgbClr val="F07522"/>
                </a:solidFill>
              </a:rPr>
              <a:t>F.  Land Use &amp; Development</a:t>
            </a:r>
            <a:endParaRPr kumimoji="0" lang="en-US" sz="3600" b="1" i="0" u="none" strike="noStrike" kern="1200" cap="none" spc="0" normalizeH="0" baseline="0" noProof="0" dirty="0" smtClean="0">
              <a:ln>
                <a:noFill/>
              </a:ln>
              <a:solidFill>
                <a:srgbClr val="F07522"/>
              </a:solidFill>
              <a:effectLst/>
              <a:uLnTx/>
              <a:uFillTx/>
            </a:endParaRPr>
          </a:p>
          <a:p>
            <a:pPr marL="742950" marR="0" lvl="0" indent="-285750" algn="l" defTabSz="914400" rtl="0" eaLnBrk="1" fontAlgn="auto" latinLnBrk="0" hangingPunct="1">
              <a:lnSpc>
                <a:spcPct val="100000"/>
              </a:lnSpc>
              <a:spcBef>
                <a:spcPct val="20000"/>
              </a:spcBef>
              <a:spcAft>
                <a:spcPts val="600"/>
              </a:spcAft>
              <a:buClrTx/>
              <a:buSzTx/>
              <a:buFont typeface="+mj-lt"/>
              <a:buAutoNum type="arabicPeriod"/>
              <a:tabLst/>
              <a:defRPr/>
            </a:pPr>
            <a:endParaRPr kumimoji="0" lang="en-US" sz="2000" b="0" i="0" u="none" strike="noStrike" kern="1200" cap="none" spc="0" normalizeH="0" baseline="0" noProof="0" dirty="0" smtClean="0">
              <a:ln>
                <a:noFill/>
              </a:ln>
              <a:solidFill>
                <a:srgbClr val="0D3759"/>
              </a:solidFill>
              <a:effectLst/>
              <a:uLnTx/>
              <a:uFillTx/>
              <a:latin typeface="Calibri Light" pitchFamily="34" charset="0"/>
              <a:ea typeface="+mn-ea"/>
              <a:cs typeface="+mn-cs"/>
            </a:endParaRPr>
          </a:p>
        </p:txBody>
      </p:sp>
      <p:sp>
        <p:nvSpPr>
          <p:cNvPr id="5" name="TextBox 4"/>
          <p:cNvSpPr txBox="1"/>
          <p:nvPr/>
        </p:nvSpPr>
        <p:spPr>
          <a:xfrm>
            <a:off x="990600" y="2057400"/>
            <a:ext cx="6553200" cy="1815882"/>
          </a:xfrm>
          <a:prstGeom prst="rect">
            <a:avLst/>
          </a:prstGeom>
          <a:noFill/>
        </p:spPr>
        <p:txBody>
          <a:bodyPr wrap="square" rtlCol="0">
            <a:spAutoFit/>
          </a:bodyPr>
          <a:lstStyle/>
          <a:p>
            <a:r>
              <a:rPr lang="en-US" sz="2800" dirty="0" smtClean="0">
                <a:solidFill>
                  <a:srgbClr val="0D3759"/>
                </a:solidFill>
              </a:rPr>
              <a:t>Formalizing systems to identify potential projects of concern and amending some development regulations could help avoid land use issues before they occur.</a:t>
            </a:r>
            <a:endParaRPr lang="en-US" sz="2800" dirty="0">
              <a:solidFill>
                <a:srgbClr val="0D3759"/>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590" y="4267200"/>
            <a:ext cx="339121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n-mid.jpg"/>
          <p:cNvPicPr>
            <a:picLocks noChangeAspect="1"/>
          </p:cNvPicPr>
          <p:nvPr/>
        </p:nvPicPr>
        <p:blipFill>
          <a:blip r:embed="rId4" cstate="screen"/>
          <a:srcRect/>
          <a:stretch>
            <a:fillRect/>
          </a:stretch>
        </p:blipFill>
        <p:spPr>
          <a:xfrm>
            <a:off x="756522" y="4267200"/>
            <a:ext cx="3510678" cy="2229973"/>
          </a:xfrm>
          <a:prstGeom prst="rect">
            <a:avLst/>
          </a:prstGeom>
        </p:spPr>
      </p:pic>
    </p:spTree>
    <p:extLst>
      <p:ext uri="{BB962C8B-B14F-4D97-AF65-F5344CB8AC3E}">
        <p14:creationId xmlns:p14="http://schemas.microsoft.com/office/powerpoint/2010/main" val="2693300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3001" t="4893" r="5470"/>
          <a:stretch>
            <a:fillRect/>
          </a:stretch>
        </p:blipFill>
        <p:spPr bwMode="auto">
          <a:xfrm>
            <a:off x="3772328" y="37932"/>
            <a:ext cx="5334000" cy="679866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6" name="Picture 3"/>
          <p:cNvPicPr>
            <a:picLocks noChangeAspect="1" noChangeArrowheads="1"/>
          </p:cNvPicPr>
          <p:nvPr/>
        </p:nvPicPr>
        <p:blipFill>
          <a:blip r:embed="rId4" cstate="print"/>
          <a:srcRect/>
          <a:stretch>
            <a:fillRect/>
          </a:stretch>
        </p:blipFill>
        <p:spPr bwMode="auto">
          <a:xfrm>
            <a:off x="41271" y="4379616"/>
            <a:ext cx="3696810" cy="2456980"/>
          </a:xfrm>
          <a:prstGeom prst="rect">
            <a:avLst/>
          </a:prstGeom>
          <a:noFill/>
          <a:ln w="9525">
            <a:noFill/>
            <a:miter lim="800000"/>
            <a:headEnd/>
            <a:tailEnd/>
          </a:ln>
        </p:spPr>
      </p:pic>
      <p:sp>
        <p:nvSpPr>
          <p:cNvPr id="7" name="Content Placeholder 1"/>
          <p:cNvSpPr txBox="1">
            <a:spLocks/>
          </p:cNvSpPr>
          <p:nvPr/>
        </p:nvSpPr>
        <p:spPr>
          <a:xfrm>
            <a:off x="152400" y="152400"/>
            <a:ext cx="3311980" cy="3922415"/>
          </a:xfrm>
          <a:prstGeom prst="rect">
            <a:avLst/>
          </a:prstGeom>
        </p:spPr>
        <p:txBody>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lang="en-US" sz="2800" b="1" dirty="0" smtClean="0">
                <a:solidFill>
                  <a:srgbClr val="4B9F83"/>
                </a:solidFill>
                <a:latin typeface="Cambria" panose="02040503050406030204" pitchFamily="18" charset="0"/>
              </a:rPr>
              <a:t>Strategies </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lang="en-US" sz="2800" b="1" dirty="0" smtClean="0">
                <a:solidFill>
                  <a:srgbClr val="4B9F83"/>
                </a:solidFill>
                <a:latin typeface="Cambria" panose="02040503050406030204" pitchFamily="18" charset="0"/>
              </a:rPr>
              <a:t>and</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2800" b="1" i="0" u="none" strike="noStrike" kern="1200" cap="none" spc="0" normalizeH="0" baseline="0" noProof="0" dirty="0" smtClean="0">
                <a:ln>
                  <a:noFill/>
                </a:ln>
                <a:solidFill>
                  <a:srgbClr val="4B9F83"/>
                </a:solidFill>
                <a:effectLst/>
                <a:uLnTx/>
                <a:uFillTx/>
                <a:latin typeface="Cambria" panose="02040503050406030204" pitchFamily="18" charset="0"/>
              </a:rPr>
              <a:t>Recommendations</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lang="en-US" sz="2800" b="1" dirty="0" smtClean="0">
                <a:solidFill>
                  <a:srgbClr val="4B9F83"/>
                </a:solidFill>
                <a:latin typeface="Cambria" panose="02040503050406030204" pitchFamily="18" charset="0"/>
              </a:rPr>
              <a:t>Matrix</a:t>
            </a:r>
            <a:endParaRPr kumimoji="0" lang="en-US" sz="2800" b="1" i="0" u="none" strike="noStrike" kern="1200" cap="none" spc="0" normalizeH="0" baseline="0" noProof="0" dirty="0" smtClean="0">
              <a:ln>
                <a:noFill/>
              </a:ln>
              <a:solidFill>
                <a:srgbClr val="4B9F83"/>
              </a:solidFill>
              <a:effectLst/>
              <a:uLnTx/>
              <a:uFillTx/>
              <a:latin typeface="Cambria" panose="02040503050406030204" pitchFamily="18" charset="0"/>
            </a:endParaRPr>
          </a:p>
          <a:p>
            <a:pPr marL="282575" marR="0" lvl="0" indent="-282575"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800" b="0" i="0" u="none" strike="noStrike" kern="1200" cap="none" spc="0" normalizeH="0" baseline="0" noProof="0" dirty="0" smtClean="0">
              <a:ln>
                <a:noFill/>
              </a:ln>
              <a:solidFill>
                <a:schemeClr val="tx2"/>
              </a:solidFill>
              <a:effectLst/>
              <a:uLnTx/>
              <a:uFillTx/>
              <a:latin typeface="Calibri Light" pitchFamily="34" charset="0"/>
              <a:ea typeface="+mn-ea"/>
              <a:cs typeface="+mn-cs"/>
            </a:endParaRPr>
          </a:p>
          <a:p>
            <a:pPr marL="457200" marR="0" lvl="0" algn="l" defTabSz="914400" rtl="0" eaLnBrk="1" fontAlgn="auto" latinLnBrk="0" hangingPunct="1">
              <a:lnSpc>
                <a:spcPct val="100000"/>
              </a:lnSpc>
              <a:spcBef>
                <a:spcPct val="20000"/>
              </a:spcBef>
              <a:spcAft>
                <a:spcPts val="600"/>
              </a:spcAft>
              <a:buClrTx/>
              <a:buSzTx/>
              <a:tabLst/>
              <a:defRPr/>
            </a:pPr>
            <a:endParaRPr kumimoji="0" lang="en-US" sz="2000" b="0" i="0" u="none" strike="noStrike" kern="1200" cap="none" spc="0" normalizeH="0" baseline="0" noProof="0" dirty="0" smtClean="0">
              <a:ln>
                <a:noFill/>
              </a:ln>
              <a:solidFill>
                <a:srgbClr val="0D3759"/>
              </a:solidFill>
              <a:effectLst/>
              <a:uLnTx/>
              <a:uFillTx/>
              <a:latin typeface="Calibri Light" pitchFamily="34" charset="0"/>
              <a:ea typeface="+mn-ea"/>
              <a:cs typeface="+mn-cs"/>
            </a:endParaRPr>
          </a:p>
        </p:txBody>
      </p:sp>
    </p:spTree>
    <p:extLst>
      <p:ext uri="{BB962C8B-B14F-4D97-AF65-F5344CB8AC3E}">
        <p14:creationId xmlns:p14="http://schemas.microsoft.com/office/powerpoint/2010/main" val="2722777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69420" y="457201"/>
            <a:ext cx="8722180" cy="1600199"/>
          </a:xfrm>
          <a:prstGeom prst="rect">
            <a:avLst/>
          </a:prstGeom>
        </p:spPr>
        <p:txBody>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lang="en-US" sz="4000" b="1" dirty="0" smtClean="0">
                <a:solidFill>
                  <a:srgbClr val="4B9F83"/>
                </a:solidFill>
                <a:latin typeface="Cambria" panose="02040503050406030204" pitchFamily="18" charset="0"/>
              </a:rPr>
              <a:t>Next Steps</a:t>
            </a:r>
            <a:endParaRPr kumimoji="0" lang="en-US" sz="2000" b="0" i="0" u="none" strike="noStrike" kern="1200" cap="none" spc="0" normalizeH="0" baseline="0" noProof="0" dirty="0" smtClean="0">
              <a:ln>
                <a:noFill/>
              </a:ln>
              <a:solidFill>
                <a:srgbClr val="0D3759"/>
              </a:solidFill>
              <a:effectLst/>
              <a:uLnTx/>
              <a:uFillTx/>
              <a:latin typeface="Calibri Light" pitchFamily="34" charset="0"/>
              <a:ea typeface="+mn-ea"/>
              <a:cs typeface="+mn-cs"/>
            </a:endParaRPr>
          </a:p>
        </p:txBody>
      </p:sp>
      <p:sp>
        <p:nvSpPr>
          <p:cNvPr id="5" name="Content Placeholder 1"/>
          <p:cNvSpPr txBox="1">
            <a:spLocks/>
          </p:cNvSpPr>
          <p:nvPr/>
        </p:nvSpPr>
        <p:spPr>
          <a:xfrm>
            <a:off x="152400" y="4419600"/>
            <a:ext cx="8722180" cy="2133600"/>
          </a:xfrm>
          <a:prstGeom prst="rect">
            <a:avLst/>
          </a:prstGeom>
        </p:spPr>
        <p:txBody>
          <a:bodyPr/>
          <a:lstStyle/>
          <a:p>
            <a:pPr marL="0" marR="0" lvl="0" indent="0" algn="ctr" defTabSz="914400" rtl="0" eaLnBrk="1" fontAlgn="auto" latinLnBrk="0" hangingPunct="1">
              <a:spcBef>
                <a:spcPct val="20000"/>
              </a:spcBef>
              <a:buClrTx/>
              <a:buSzTx/>
              <a:buFont typeface="Arial" pitchFamily="34" charset="0"/>
              <a:buNone/>
              <a:tabLst/>
              <a:defRPr/>
            </a:pPr>
            <a:r>
              <a:rPr lang="en-US" sz="4000" b="1" noProof="0" dirty="0" smtClean="0">
                <a:solidFill>
                  <a:srgbClr val="4B9F83"/>
                </a:solidFill>
                <a:latin typeface="Cambria" panose="02040503050406030204" pitchFamily="18" charset="0"/>
              </a:rPr>
              <a:t>Questions?</a:t>
            </a:r>
          </a:p>
          <a:p>
            <a:pPr algn="ctr">
              <a:spcBef>
                <a:spcPct val="20000"/>
              </a:spcBef>
              <a:defRPr/>
            </a:pPr>
            <a:r>
              <a:rPr lang="en-US" sz="2000" b="1" dirty="0" smtClean="0">
                <a:solidFill>
                  <a:srgbClr val="F07522"/>
                </a:solidFill>
              </a:rPr>
              <a:t>Kathlene Barnhart</a:t>
            </a:r>
          </a:p>
          <a:p>
            <a:pPr algn="ctr">
              <a:spcBef>
                <a:spcPct val="20000"/>
              </a:spcBef>
              <a:defRPr/>
            </a:pPr>
            <a:r>
              <a:rPr lang="en-US" sz="1600" b="1" dirty="0" smtClean="0">
                <a:solidFill>
                  <a:srgbClr val="F07522"/>
                </a:solidFill>
              </a:rPr>
              <a:t>Senior Planner </a:t>
            </a:r>
          </a:p>
          <a:p>
            <a:pPr algn="ctr">
              <a:spcBef>
                <a:spcPct val="20000"/>
              </a:spcBef>
              <a:defRPr/>
            </a:pPr>
            <a:r>
              <a:rPr lang="en-US" sz="1600" b="1" dirty="0" smtClean="0">
                <a:solidFill>
                  <a:srgbClr val="F07522"/>
                </a:solidFill>
              </a:rPr>
              <a:t>Kitsap County, DCD</a:t>
            </a:r>
          </a:p>
          <a:p>
            <a:pPr algn="ctr">
              <a:spcBef>
                <a:spcPct val="20000"/>
              </a:spcBef>
              <a:defRPr/>
            </a:pPr>
            <a:r>
              <a:rPr lang="en-US" sz="1600" b="1" dirty="0" smtClean="0">
                <a:solidFill>
                  <a:srgbClr val="F07522"/>
                </a:solidFill>
              </a:rPr>
              <a:t>kbarnhar@co.kitsap.wa.us </a:t>
            </a:r>
          </a:p>
          <a:p>
            <a:pPr algn="ctr">
              <a:spcBef>
                <a:spcPct val="20000"/>
              </a:spcBef>
              <a:defRPr/>
            </a:pPr>
            <a:r>
              <a:rPr lang="en-US" sz="1600" b="1" dirty="0" smtClean="0">
                <a:solidFill>
                  <a:srgbClr val="F07522"/>
                </a:solidFill>
              </a:rPr>
              <a:t>(360)337-4601</a:t>
            </a:r>
            <a:endParaRPr lang="en-US" sz="1600" b="1" dirty="0">
              <a:solidFill>
                <a:srgbClr val="F07522"/>
              </a:solidFill>
            </a:endParaRP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endParaRPr kumimoji="0" lang="en-US" sz="2000" b="0" i="0" u="none" strike="noStrike" kern="1200" cap="none" spc="0" normalizeH="0" baseline="0" noProof="0" dirty="0" smtClean="0">
              <a:ln>
                <a:noFill/>
              </a:ln>
              <a:solidFill>
                <a:srgbClr val="0D3759"/>
              </a:solidFill>
              <a:effectLst/>
              <a:uLnTx/>
              <a:uFillTx/>
              <a:latin typeface="Calibri Light" pitchFamily="34" charset="0"/>
              <a:ea typeface="+mn-ea"/>
              <a:cs typeface="+mn-cs"/>
            </a:endParaRPr>
          </a:p>
        </p:txBody>
      </p:sp>
      <p:sp>
        <p:nvSpPr>
          <p:cNvPr id="6" name="TextBox 5"/>
          <p:cNvSpPr txBox="1"/>
          <p:nvPr/>
        </p:nvSpPr>
        <p:spPr>
          <a:xfrm>
            <a:off x="457200" y="1219200"/>
            <a:ext cx="85344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Phase </a:t>
            </a:r>
            <a:r>
              <a:rPr lang="en-US" sz="2400" dirty="0" smtClean="0"/>
              <a:t>2:</a:t>
            </a:r>
            <a:r>
              <a:rPr lang="en-US" sz="2400" dirty="0"/>
              <a:t> </a:t>
            </a:r>
            <a:r>
              <a:rPr lang="en-US" sz="2400" dirty="0" smtClean="0"/>
              <a:t>Development </a:t>
            </a:r>
            <a:r>
              <a:rPr lang="en-US" sz="2400" dirty="0" smtClean="0"/>
              <a:t>of </a:t>
            </a:r>
            <a:r>
              <a:rPr lang="en-US" sz="2400" dirty="0" smtClean="0"/>
              <a:t>recommendations   (?)</a:t>
            </a:r>
          </a:p>
          <a:p>
            <a:endParaRPr lang="en-US" sz="2400" dirty="0" smtClean="0"/>
          </a:p>
          <a:p>
            <a:pPr marL="285750" indent="-285750">
              <a:buFont typeface="Arial" panose="020B0604020202020204" pitchFamily="34" charset="0"/>
              <a:buChar char="•"/>
            </a:pPr>
            <a:r>
              <a:rPr lang="en-US" sz="2400" dirty="0" smtClean="0"/>
              <a:t>Newly-forged </a:t>
            </a:r>
            <a:r>
              <a:rPr lang="en-US" sz="2400" dirty="0" smtClean="0"/>
              <a:t>relationships and understanding </a:t>
            </a:r>
            <a:r>
              <a:rPr lang="en-US" sz="2400" dirty="0" smtClean="0"/>
              <a:t>that will carry coordination to another </a:t>
            </a:r>
            <a:r>
              <a:rPr lang="en-US" sz="2400" dirty="0" smtClean="0"/>
              <a:t>level</a:t>
            </a:r>
            <a:endParaRPr lang="en-US" sz="2400" dirty="0"/>
          </a:p>
        </p:txBody>
      </p:sp>
      <p:cxnSp>
        <p:nvCxnSpPr>
          <p:cNvPr id="8" name="Straight Connector 7"/>
          <p:cNvCxnSpPr/>
          <p:nvPr/>
        </p:nvCxnSpPr>
        <p:spPr>
          <a:xfrm>
            <a:off x="914400" y="3962400"/>
            <a:ext cx="7239000" cy="0"/>
          </a:xfrm>
          <a:prstGeom prst="line">
            <a:avLst/>
          </a:prstGeom>
          <a:ln w="41275">
            <a:gradFill>
              <a:gsLst>
                <a:gs pos="46000">
                  <a:srgbClr val="4B9F83"/>
                </a:gs>
                <a:gs pos="100000">
                  <a:srgbClr val="E6E6E6"/>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74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1153" y="1244600"/>
            <a:ext cx="8264979" cy="4394200"/>
          </a:xfrm>
        </p:spPr>
        <p:txBody>
          <a:bodyPr>
            <a:normAutofit/>
          </a:bodyPr>
          <a:lstStyle/>
          <a:p>
            <a:pPr lvl="1"/>
            <a:r>
              <a:rPr lang="en-US" dirty="0" smtClean="0"/>
              <a:t>A federally funded grant program to promote cooperation administered by Department of Defense</a:t>
            </a:r>
            <a:r>
              <a:rPr lang="en-US" dirty="0" smtClean="0">
                <a:solidFill>
                  <a:schemeClr val="tx2">
                    <a:lumMod val="75000"/>
                  </a:schemeClr>
                </a:solidFill>
              </a:rPr>
              <a:t> Office of Economic Adjustment  (OEA)</a:t>
            </a:r>
            <a:endParaRPr lang="en-US" dirty="0" smtClean="0"/>
          </a:p>
          <a:p>
            <a:pPr lvl="1">
              <a:spcBef>
                <a:spcPts val="1800"/>
              </a:spcBef>
            </a:pPr>
            <a:r>
              <a:rPr lang="en-US" dirty="0" smtClean="0"/>
              <a:t>A </a:t>
            </a:r>
            <a:r>
              <a:rPr lang="en-US" b="1" dirty="0" smtClean="0"/>
              <a:t>proactive</a:t>
            </a:r>
            <a:r>
              <a:rPr lang="en-US" dirty="0" smtClean="0"/>
              <a:t> and </a:t>
            </a:r>
            <a:r>
              <a:rPr lang="en-US" b="1" dirty="0" smtClean="0"/>
              <a:t>cooperative</a:t>
            </a:r>
            <a:r>
              <a:rPr lang="en-US" dirty="0" smtClean="0"/>
              <a:t> land use planning effort involving local jurisdictions &amp; military installations</a:t>
            </a:r>
          </a:p>
          <a:p>
            <a:pPr lvl="1">
              <a:spcBef>
                <a:spcPts val="1800"/>
              </a:spcBef>
            </a:pPr>
            <a:r>
              <a:rPr lang="en-US" dirty="0" smtClean="0"/>
              <a:t>A study to identify strategies &amp; recommendations for </a:t>
            </a:r>
            <a:r>
              <a:rPr lang="en-US" b="1" dirty="0" smtClean="0"/>
              <a:t>future consideration </a:t>
            </a:r>
            <a:r>
              <a:rPr lang="en-US" dirty="0" smtClean="0"/>
              <a:t>by local governments</a:t>
            </a:r>
          </a:p>
        </p:txBody>
      </p:sp>
      <p:sp>
        <p:nvSpPr>
          <p:cNvPr id="4" name="Slide Number Placeholder 3"/>
          <p:cNvSpPr>
            <a:spLocks noGrp="1"/>
          </p:cNvSpPr>
          <p:nvPr>
            <p:ph type="sldNum" sz="quarter" idx="10"/>
          </p:nvPr>
        </p:nvSpPr>
        <p:spPr/>
        <p:txBody>
          <a:bodyPr/>
          <a:lstStyle/>
          <a:p>
            <a:fld id="{98DA3C5A-224C-4F10-85A7-2C3EAF0495C7}" type="slidenum">
              <a:rPr lang="en-US" smtClean="0"/>
              <a:pPr/>
              <a:t>3</a:t>
            </a:fld>
            <a:endParaRPr lang="en-US" dirty="0"/>
          </a:p>
        </p:txBody>
      </p:sp>
      <p:sp>
        <p:nvSpPr>
          <p:cNvPr id="5" name="Text Placeholder 4"/>
          <p:cNvSpPr>
            <a:spLocks noGrp="1"/>
          </p:cNvSpPr>
          <p:nvPr>
            <p:ph type="body" sz="quarter" idx="11"/>
          </p:nvPr>
        </p:nvSpPr>
        <p:spPr/>
        <p:txBody>
          <a:bodyPr/>
          <a:lstStyle/>
          <a:p>
            <a:pPr marL="0" indent="0">
              <a:buNone/>
            </a:pPr>
            <a:r>
              <a:rPr lang="en-US" dirty="0" smtClean="0"/>
              <a:t>What is a JLUS?</a:t>
            </a:r>
            <a:endParaRPr lang="en-US" dirty="0"/>
          </a:p>
        </p:txBody>
      </p:sp>
      <p:sp>
        <p:nvSpPr>
          <p:cNvPr id="3" name="Rectangle 2"/>
          <p:cNvSpPr/>
          <p:nvPr/>
        </p:nvSpPr>
        <p:spPr>
          <a:xfrm>
            <a:off x="554804" y="5029200"/>
            <a:ext cx="8305800" cy="1600438"/>
          </a:xfrm>
          <a:prstGeom prst="rect">
            <a:avLst/>
          </a:prstGeom>
        </p:spPr>
        <p:txBody>
          <a:bodyPr wrap="square">
            <a:spAutoFit/>
          </a:bodyPr>
          <a:lstStyle/>
          <a:p>
            <a:r>
              <a:rPr lang="en-US" sz="1600" i="1" dirty="0"/>
              <a:t>A JLUS is produced by and for the local jurisdiction(s). It is intended to benefit both the local community and the military installation... The JLUS program is a basic planning process designed to identify encroachment issues confronting both the civilian community and the military installation and to recommend strategies to address the issues in the context of local comprehensive/general planning programs.</a:t>
            </a:r>
          </a:p>
          <a:p>
            <a:r>
              <a:rPr lang="en-US" dirty="0" smtClean="0"/>
              <a:t>					-Office </a:t>
            </a:r>
            <a:r>
              <a:rPr lang="en-US" dirty="0"/>
              <a:t>of Economic Adjustment</a:t>
            </a:r>
          </a:p>
        </p:txBody>
      </p:sp>
    </p:spTree>
    <p:extLst>
      <p:ext uri="{BB962C8B-B14F-4D97-AF65-F5344CB8AC3E}">
        <p14:creationId xmlns:p14="http://schemas.microsoft.com/office/powerpoint/2010/main" val="213849530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Blogo_300dpi.jpg"/>
          <p:cNvPicPr>
            <a:picLocks noGrp="1" noChangeAspect="1"/>
          </p:cNvPicPr>
          <p:nvPr>
            <p:ph idx="1"/>
          </p:nvPr>
        </p:nvPicPr>
        <p:blipFill>
          <a:blip r:embed="rId3" cstate="screen"/>
          <a:stretch>
            <a:fillRect/>
          </a:stretch>
        </p:blipFill>
        <p:spPr>
          <a:xfrm>
            <a:off x="4076700" y="1086203"/>
            <a:ext cx="1189707" cy="1609168"/>
          </a:xfrm>
        </p:spPr>
      </p:pic>
      <p:sp>
        <p:nvSpPr>
          <p:cNvPr id="4" name="Text Placeholder 3"/>
          <p:cNvSpPr>
            <a:spLocks noGrp="1"/>
          </p:cNvSpPr>
          <p:nvPr>
            <p:ph type="body" sz="quarter" idx="11"/>
          </p:nvPr>
        </p:nvSpPr>
        <p:spPr>
          <a:xfrm>
            <a:off x="372599" y="304800"/>
            <a:ext cx="7086600" cy="677334"/>
          </a:xfrm>
        </p:spPr>
        <p:txBody>
          <a:bodyPr/>
          <a:lstStyle/>
          <a:p>
            <a:pPr marL="0" indent="0">
              <a:buNone/>
            </a:pPr>
            <a:r>
              <a:rPr lang="en-US" dirty="0" smtClean="0">
                <a:solidFill>
                  <a:schemeClr val="tx2"/>
                </a:solidFill>
              </a:rPr>
              <a:t>Project Partners</a:t>
            </a:r>
            <a:endParaRPr lang="en-US" dirty="0">
              <a:solidFill>
                <a:schemeClr val="tx2"/>
              </a:solidFill>
            </a:endParaRPr>
          </a:p>
        </p:txBody>
      </p:sp>
      <p:sp>
        <p:nvSpPr>
          <p:cNvPr id="12" name="Slide Number Placeholder 11"/>
          <p:cNvSpPr>
            <a:spLocks noGrp="1"/>
          </p:cNvSpPr>
          <p:nvPr>
            <p:ph type="sldNum" sz="quarter" idx="10"/>
          </p:nvPr>
        </p:nvSpPr>
        <p:spPr/>
        <p:txBody>
          <a:bodyPr/>
          <a:lstStyle/>
          <a:p>
            <a:fld id="{98DA3C5A-224C-4F10-85A7-2C3EAF0495C7}" type="slidenum">
              <a:rPr lang="en-US" smtClean="0"/>
              <a:pPr/>
              <a:t>4</a:t>
            </a:fld>
            <a:endParaRPr lang="en-US" dirty="0"/>
          </a:p>
        </p:txBody>
      </p:sp>
      <p:pic>
        <p:nvPicPr>
          <p:cNvPr id="7" name="Picture 6" descr="kitsap1.png"/>
          <p:cNvPicPr>
            <a:picLocks noChangeAspect="1"/>
          </p:cNvPicPr>
          <p:nvPr/>
        </p:nvPicPr>
        <p:blipFill>
          <a:blip r:embed="rId4" cstate="screen"/>
          <a:stretch>
            <a:fillRect/>
          </a:stretch>
        </p:blipFill>
        <p:spPr>
          <a:xfrm>
            <a:off x="1595718" y="1153176"/>
            <a:ext cx="1803137" cy="1520718"/>
          </a:xfrm>
          <a:prstGeom prst="rect">
            <a:avLst/>
          </a:prstGeom>
        </p:spPr>
      </p:pic>
      <p:pic>
        <p:nvPicPr>
          <p:cNvPr id="8" name="Picture 7" descr="JeffCo Logo Color Large.gif"/>
          <p:cNvPicPr>
            <a:picLocks noChangeAspect="1"/>
          </p:cNvPicPr>
          <p:nvPr/>
        </p:nvPicPr>
        <p:blipFill>
          <a:blip r:embed="rId5" cstate="screen"/>
          <a:srcRect l="10077" t="7189" r="11430" b="31373"/>
          <a:stretch>
            <a:fillRect/>
          </a:stretch>
        </p:blipFill>
        <p:spPr>
          <a:xfrm>
            <a:off x="533400" y="2743199"/>
            <a:ext cx="1828800" cy="1852449"/>
          </a:xfrm>
          <a:prstGeom prst="rect">
            <a:avLst/>
          </a:prstGeom>
        </p:spPr>
      </p:pic>
      <p:pic>
        <p:nvPicPr>
          <p:cNvPr id="9" name="Picture 8" descr="naval-base-kitsap-seal-plaque-l_2__1.jpg"/>
          <p:cNvPicPr>
            <a:picLocks noChangeAspect="1"/>
          </p:cNvPicPr>
          <p:nvPr/>
        </p:nvPicPr>
        <p:blipFill>
          <a:blip r:embed="rId6" cstate="screen"/>
          <a:stretch>
            <a:fillRect/>
          </a:stretch>
        </p:blipFill>
        <p:spPr>
          <a:xfrm>
            <a:off x="2886993" y="2871784"/>
            <a:ext cx="1600200" cy="1595277"/>
          </a:xfrm>
          <a:prstGeom prst="rect">
            <a:avLst/>
          </a:prstGeom>
        </p:spPr>
      </p:pic>
      <p:pic>
        <p:nvPicPr>
          <p:cNvPr id="11" name="Picture 10" descr="NAVMAG.png"/>
          <p:cNvPicPr>
            <a:picLocks noChangeAspect="1"/>
          </p:cNvPicPr>
          <p:nvPr/>
        </p:nvPicPr>
        <p:blipFill>
          <a:blip r:embed="rId7" cstate="screen"/>
          <a:stretch>
            <a:fillRect/>
          </a:stretch>
        </p:blipFill>
        <p:spPr>
          <a:xfrm>
            <a:off x="4745684" y="2743199"/>
            <a:ext cx="1925171" cy="1925171"/>
          </a:xfrm>
          <a:prstGeom prst="rect">
            <a:avLst/>
          </a:prstGeom>
        </p:spPr>
      </p:pic>
      <p:sp>
        <p:nvSpPr>
          <p:cNvPr id="13" name="Text Placeholder 3"/>
          <p:cNvSpPr txBox="1">
            <a:spLocks/>
          </p:cNvSpPr>
          <p:nvPr/>
        </p:nvSpPr>
        <p:spPr>
          <a:xfrm>
            <a:off x="533400" y="4919133"/>
            <a:ext cx="7086600" cy="67733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400" b="1" i="0" u="none" strike="noStrike" kern="1200" cap="none" spc="0" normalizeH="0" baseline="0" noProof="0" dirty="0" smtClean="0">
                <a:ln>
                  <a:noFill/>
                </a:ln>
                <a:solidFill>
                  <a:srgbClr val="0D3759"/>
                </a:solidFill>
                <a:effectLst/>
                <a:uLnTx/>
                <a:uFillTx/>
                <a:latin typeface="Calibri Light" pitchFamily="34" charset="0"/>
                <a:ea typeface="+mn-ea"/>
                <a:cs typeface="+mn-cs"/>
              </a:rPr>
              <a:t>Consultant</a:t>
            </a:r>
            <a:r>
              <a:rPr kumimoji="0" lang="en-US" sz="3400" b="1" i="0" u="none" strike="noStrike" kern="1200" cap="none" spc="0" normalizeH="0" noProof="0" dirty="0" smtClean="0">
                <a:ln>
                  <a:noFill/>
                </a:ln>
                <a:solidFill>
                  <a:srgbClr val="0D3759"/>
                </a:solidFill>
                <a:effectLst/>
                <a:uLnTx/>
                <a:uFillTx/>
                <a:latin typeface="Calibri Light" pitchFamily="34" charset="0"/>
                <a:ea typeface="+mn-ea"/>
                <a:cs typeface="+mn-cs"/>
              </a:rPr>
              <a:t> Team</a:t>
            </a:r>
            <a:endParaRPr kumimoji="0" lang="en-US" sz="3400" b="1" i="0" u="none" strike="noStrike" kern="1200" cap="none" spc="0" normalizeH="0" baseline="0" noProof="0" dirty="0">
              <a:ln>
                <a:noFill/>
              </a:ln>
              <a:solidFill>
                <a:srgbClr val="0D3759"/>
              </a:solidFill>
              <a:effectLst/>
              <a:uLnTx/>
              <a:uFillTx/>
              <a:latin typeface="Calibri Light" pitchFamily="34" charset="0"/>
              <a:ea typeface="+mn-ea"/>
              <a:cs typeface="+mn-cs"/>
            </a:endParaRPr>
          </a:p>
        </p:txBody>
      </p:sp>
      <p:pic>
        <p:nvPicPr>
          <p:cNvPr id="14" name="Picture 13" descr="12_logo_noborder_RGB.jpg"/>
          <p:cNvPicPr>
            <a:picLocks noChangeAspect="1"/>
          </p:cNvPicPr>
          <p:nvPr/>
        </p:nvPicPr>
        <p:blipFill>
          <a:blip r:embed="rId8" cstate="screen"/>
          <a:stretch>
            <a:fillRect/>
          </a:stretch>
        </p:blipFill>
        <p:spPr>
          <a:xfrm>
            <a:off x="640977" y="5772973"/>
            <a:ext cx="1909482" cy="502293"/>
          </a:xfrm>
          <a:prstGeom prst="rect">
            <a:avLst/>
          </a:prstGeom>
        </p:spPr>
      </p:pic>
      <p:pic>
        <p:nvPicPr>
          <p:cNvPr id="15" name="Picture 14" descr="image001.png"/>
          <p:cNvPicPr>
            <a:picLocks noChangeAspect="1"/>
          </p:cNvPicPr>
          <p:nvPr/>
        </p:nvPicPr>
        <p:blipFill>
          <a:blip r:embed="rId9" cstate="screen"/>
          <a:stretch>
            <a:fillRect/>
          </a:stretch>
        </p:blipFill>
        <p:spPr>
          <a:xfrm>
            <a:off x="6752642" y="5750054"/>
            <a:ext cx="1734715" cy="500702"/>
          </a:xfrm>
          <a:prstGeom prst="rect">
            <a:avLst/>
          </a:prstGeom>
        </p:spPr>
      </p:pic>
      <p:pic>
        <p:nvPicPr>
          <p:cNvPr id="16" name="Picture 15" descr="Transpo_Logo.jpg"/>
          <p:cNvPicPr>
            <a:picLocks noChangeAspect="1"/>
          </p:cNvPicPr>
          <p:nvPr/>
        </p:nvPicPr>
        <p:blipFill>
          <a:blip r:embed="rId10" cstate="screen"/>
          <a:srcRect/>
          <a:stretch>
            <a:fillRect/>
          </a:stretch>
        </p:blipFill>
        <p:spPr>
          <a:xfrm>
            <a:off x="4267200" y="5818364"/>
            <a:ext cx="2236695" cy="456902"/>
          </a:xfrm>
          <a:prstGeom prst="rect">
            <a:avLst/>
          </a:prstGeom>
        </p:spPr>
      </p:pic>
      <p:pic>
        <p:nvPicPr>
          <p:cNvPr id="17" name="Picture 16" descr="White&amp;Smith_Logo.jpg"/>
          <p:cNvPicPr>
            <a:picLocks noChangeAspect="1"/>
          </p:cNvPicPr>
          <p:nvPr/>
        </p:nvPicPr>
        <p:blipFill>
          <a:blip r:embed="rId11" cstate="screen"/>
          <a:stretch>
            <a:fillRect/>
          </a:stretch>
        </p:blipFill>
        <p:spPr>
          <a:xfrm>
            <a:off x="2886993" y="5499703"/>
            <a:ext cx="1028906" cy="822064"/>
          </a:xfrm>
          <a:prstGeom prst="rect">
            <a:avLst/>
          </a:prstGeom>
        </p:spPr>
      </p:pic>
    </p:spTree>
    <p:extLst>
      <p:ext uri="{BB962C8B-B14F-4D97-AF65-F5344CB8AC3E}">
        <p14:creationId xmlns:p14="http://schemas.microsoft.com/office/powerpoint/2010/main" val="297263603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8DA3C5A-224C-4F10-85A7-2C3EAF0495C7}" type="slidenum">
              <a:rPr lang="en-US" smtClean="0"/>
              <a:pPr/>
              <a:t>5</a:t>
            </a:fld>
            <a:endParaRPr lang="en-US" dirty="0"/>
          </a:p>
        </p:txBody>
      </p:sp>
      <p:sp>
        <p:nvSpPr>
          <p:cNvPr id="4" name="Text Placeholder 3"/>
          <p:cNvSpPr>
            <a:spLocks noGrp="1"/>
          </p:cNvSpPr>
          <p:nvPr>
            <p:ph type="body" sz="quarter" idx="11"/>
          </p:nvPr>
        </p:nvSpPr>
        <p:spPr/>
        <p:txBody>
          <a:bodyPr/>
          <a:lstStyle/>
          <a:p>
            <a:pPr marL="0" indent="0">
              <a:buNone/>
            </a:pPr>
            <a:r>
              <a:rPr lang="en-US" dirty="0" smtClean="0"/>
              <a:t>JLUS Partners &amp; Involvement</a:t>
            </a:r>
            <a:endParaRPr lang="en-US" dirty="0"/>
          </a:p>
        </p:txBody>
      </p:sp>
      <p:sp>
        <p:nvSpPr>
          <p:cNvPr id="6" name="Content Placeholder 1"/>
          <p:cNvSpPr txBox="1">
            <a:spLocks/>
          </p:cNvSpPr>
          <p:nvPr/>
        </p:nvSpPr>
        <p:spPr>
          <a:xfrm>
            <a:off x="569259" y="1447800"/>
            <a:ext cx="8444753" cy="12192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smtClean="0">
                <a:ln>
                  <a:noFill/>
                </a:ln>
                <a:solidFill>
                  <a:srgbClr val="0D3759"/>
                </a:solidFill>
                <a:effectLst/>
                <a:uLnTx/>
                <a:uFillTx/>
                <a:latin typeface="Calibri Light" pitchFamily="34" charset="0"/>
                <a:ea typeface="+mn-ea"/>
                <a:cs typeface="+mn-cs"/>
              </a:rPr>
              <a:t/>
            </a:r>
            <a:br>
              <a:rPr kumimoji="0" lang="en-US" sz="2600" b="1" i="0" u="none" strike="noStrike" kern="1200" cap="none" spc="0" normalizeH="0" baseline="0" noProof="0" dirty="0" smtClean="0">
                <a:ln>
                  <a:noFill/>
                </a:ln>
                <a:solidFill>
                  <a:srgbClr val="0D3759"/>
                </a:solidFill>
                <a:effectLst/>
                <a:uLnTx/>
                <a:uFillTx/>
                <a:latin typeface="Calibri Light" pitchFamily="34" charset="0"/>
                <a:ea typeface="+mn-ea"/>
                <a:cs typeface="+mn-cs"/>
              </a:rPr>
            </a:br>
            <a:endParaRPr kumimoji="0" lang="en-US" sz="2600" b="1" i="0" u="none" strike="noStrike" kern="1200" cap="none" spc="0" normalizeH="0" baseline="0" noProof="0" dirty="0">
              <a:ln>
                <a:noFill/>
              </a:ln>
              <a:solidFill>
                <a:srgbClr val="0D3759"/>
              </a:solidFill>
              <a:effectLst/>
              <a:uLnTx/>
              <a:uFillTx/>
              <a:latin typeface="Calibri Light" pitchFamily="34" charset="0"/>
              <a:ea typeface="+mn-ea"/>
              <a:cs typeface="+mn-cs"/>
            </a:endParaRPr>
          </a:p>
        </p:txBody>
      </p:sp>
      <p:sp>
        <p:nvSpPr>
          <p:cNvPr id="31" name="Rectangle 5"/>
          <p:cNvSpPr>
            <a:spLocks noChangeArrowheads="1"/>
          </p:cNvSpPr>
          <p:nvPr/>
        </p:nvSpPr>
        <p:spPr bwMode="auto">
          <a:xfrm>
            <a:off x="4343400" y="3048000"/>
            <a:ext cx="3581400" cy="1143000"/>
          </a:xfrm>
          <a:prstGeom prst="rect">
            <a:avLst/>
          </a:prstGeom>
          <a:solidFill>
            <a:srgbClr val="EFEABE"/>
          </a:solidFill>
          <a:ln w="9525">
            <a:noFill/>
            <a:miter lim="800000"/>
            <a:headEnd/>
            <a:tailEnd/>
          </a:ln>
        </p:spPr>
        <p:txBody>
          <a:bodyPr wrap="none" anchor="ctr"/>
          <a:lstStyle/>
          <a:p>
            <a:pPr algn="ctr" eaLnBrk="0" hangingPunct="0"/>
            <a:endParaRPr lang="en-US" sz="2000" dirty="0">
              <a:solidFill>
                <a:srgbClr val="0D3759"/>
              </a:solidFill>
              <a:latin typeface="Palatino Linotype" pitchFamily="18" charset="-52"/>
            </a:endParaRPr>
          </a:p>
        </p:txBody>
      </p:sp>
      <p:sp>
        <p:nvSpPr>
          <p:cNvPr id="33" name="Text Box 7"/>
          <p:cNvSpPr txBox="1">
            <a:spLocks noChangeArrowheads="1"/>
          </p:cNvSpPr>
          <p:nvPr/>
        </p:nvSpPr>
        <p:spPr bwMode="auto">
          <a:xfrm>
            <a:off x="4349750" y="3062288"/>
            <a:ext cx="3575050" cy="1569660"/>
          </a:xfrm>
          <a:prstGeom prst="rect">
            <a:avLst/>
          </a:prstGeom>
          <a:noFill/>
          <a:ln w="9525">
            <a:noFill/>
            <a:miter lim="800000"/>
            <a:headEnd/>
            <a:tailEnd/>
          </a:ln>
        </p:spPr>
        <p:txBody>
          <a:bodyPr wrap="square">
            <a:spAutoFit/>
          </a:bodyPr>
          <a:lstStyle/>
          <a:p>
            <a:pPr algn="ctr" eaLnBrk="0" hangingPunct="0"/>
            <a:r>
              <a:rPr lang="en-US" sz="1600" b="1" dirty="0">
                <a:solidFill>
                  <a:srgbClr val="0D3759"/>
                </a:solidFill>
                <a:latin typeface="Arial" charset="0"/>
              </a:rPr>
              <a:t>Public Officials  </a:t>
            </a:r>
          </a:p>
          <a:p>
            <a:pPr algn="ctr" eaLnBrk="0" hangingPunct="0"/>
            <a:r>
              <a:rPr lang="en-US" sz="1600" b="1" dirty="0">
                <a:solidFill>
                  <a:srgbClr val="0D3759"/>
                </a:solidFill>
                <a:latin typeface="Arial" charset="0"/>
              </a:rPr>
              <a:t>Local / County / </a:t>
            </a:r>
            <a:r>
              <a:rPr lang="en-US" sz="1600" b="1" dirty="0" smtClean="0">
                <a:solidFill>
                  <a:srgbClr val="0D3759"/>
                </a:solidFill>
                <a:latin typeface="Arial" charset="0"/>
              </a:rPr>
              <a:t>Tribal</a:t>
            </a:r>
          </a:p>
          <a:p>
            <a:pPr algn="ctr" eaLnBrk="0" hangingPunct="0"/>
            <a:r>
              <a:rPr lang="en-US" sz="1600" b="1" dirty="0" smtClean="0">
                <a:solidFill>
                  <a:srgbClr val="0D3759"/>
                </a:solidFill>
                <a:latin typeface="Arial" charset="0"/>
              </a:rPr>
              <a:t>Other </a:t>
            </a:r>
            <a:r>
              <a:rPr lang="en-US" sz="1600" b="1" dirty="0">
                <a:solidFill>
                  <a:srgbClr val="0D3759"/>
                </a:solidFill>
                <a:latin typeface="Arial" charset="0"/>
              </a:rPr>
              <a:t>Agencies</a:t>
            </a:r>
          </a:p>
          <a:p>
            <a:pPr algn="ctr" eaLnBrk="0" hangingPunct="0"/>
            <a:r>
              <a:rPr lang="en-US" sz="1600" b="1" dirty="0">
                <a:solidFill>
                  <a:srgbClr val="0D3759"/>
                </a:solidFill>
                <a:latin typeface="Arial" charset="0"/>
              </a:rPr>
              <a:t>Military Representatives</a:t>
            </a:r>
          </a:p>
          <a:p>
            <a:pPr algn="ctr" eaLnBrk="0" hangingPunct="0"/>
            <a:endParaRPr lang="en-US" sz="1200" b="1" dirty="0">
              <a:solidFill>
                <a:srgbClr val="0D3759"/>
              </a:solidFill>
              <a:latin typeface="Arial" charset="0"/>
            </a:endParaRPr>
          </a:p>
          <a:p>
            <a:pPr algn="ctr" eaLnBrk="0" hangingPunct="0"/>
            <a:endParaRPr lang="en-US" sz="2000" dirty="0">
              <a:solidFill>
                <a:srgbClr val="0D3759"/>
              </a:solidFill>
              <a:latin typeface="Arial" charset="0"/>
            </a:endParaRPr>
          </a:p>
        </p:txBody>
      </p:sp>
      <p:sp>
        <p:nvSpPr>
          <p:cNvPr id="34" name="Rectangle 8"/>
          <p:cNvSpPr>
            <a:spLocks noChangeArrowheads="1"/>
          </p:cNvSpPr>
          <p:nvPr/>
        </p:nvSpPr>
        <p:spPr bwMode="auto">
          <a:xfrm>
            <a:off x="4343400" y="4267200"/>
            <a:ext cx="3581400" cy="1143000"/>
          </a:xfrm>
          <a:prstGeom prst="rect">
            <a:avLst/>
          </a:prstGeom>
          <a:solidFill>
            <a:srgbClr val="EFEABE"/>
          </a:solidFill>
          <a:ln w="9525">
            <a:noFill/>
            <a:miter lim="800000"/>
            <a:headEnd/>
            <a:tailEnd/>
          </a:ln>
        </p:spPr>
        <p:txBody>
          <a:bodyPr wrap="none" anchor="ctr"/>
          <a:lstStyle/>
          <a:p>
            <a:pPr algn="ctr" eaLnBrk="0" hangingPunct="0"/>
            <a:endParaRPr lang="en-US" sz="2000" dirty="0">
              <a:solidFill>
                <a:srgbClr val="0D3759"/>
              </a:solidFill>
              <a:latin typeface="Palatino Linotype" pitchFamily="18" charset="-52"/>
            </a:endParaRPr>
          </a:p>
        </p:txBody>
      </p:sp>
      <p:sp>
        <p:nvSpPr>
          <p:cNvPr id="37" name="Rectangle 11"/>
          <p:cNvSpPr>
            <a:spLocks noChangeArrowheads="1"/>
          </p:cNvSpPr>
          <p:nvPr/>
        </p:nvSpPr>
        <p:spPr bwMode="auto">
          <a:xfrm>
            <a:off x="685800" y="1843088"/>
            <a:ext cx="3581400" cy="1143000"/>
          </a:xfrm>
          <a:prstGeom prst="rect">
            <a:avLst/>
          </a:prstGeom>
          <a:solidFill>
            <a:srgbClr val="8FBFAF"/>
          </a:solidFill>
          <a:ln w="9525">
            <a:noFill/>
            <a:miter lim="800000"/>
            <a:headEnd/>
            <a:tailEnd/>
          </a:ln>
        </p:spPr>
        <p:txBody>
          <a:bodyPr wrap="none" anchor="ctr"/>
          <a:lstStyle/>
          <a:p>
            <a:pPr algn="ctr" eaLnBrk="0" hangingPunct="0"/>
            <a:endParaRPr lang="en-US" sz="2000" dirty="0">
              <a:solidFill>
                <a:srgbClr val="0D3759"/>
              </a:solidFill>
              <a:latin typeface="Palatino Linotype" pitchFamily="18" charset="-52"/>
            </a:endParaRPr>
          </a:p>
        </p:txBody>
      </p:sp>
      <p:sp>
        <p:nvSpPr>
          <p:cNvPr id="38" name="Rectangle 12"/>
          <p:cNvSpPr>
            <a:spLocks noChangeArrowheads="1"/>
          </p:cNvSpPr>
          <p:nvPr/>
        </p:nvSpPr>
        <p:spPr bwMode="auto">
          <a:xfrm>
            <a:off x="4343400" y="1836673"/>
            <a:ext cx="3581400" cy="1143000"/>
          </a:xfrm>
          <a:prstGeom prst="rect">
            <a:avLst/>
          </a:prstGeom>
          <a:solidFill>
            <a:srgbClr val="EFEABE"/>
          </a:solidFill>
          <a:ln w="9525">
            <a:noFill/>
            <a:miter lim="800000"/>
            <a:headEnd/>
            <a:tailEnd/>
          </a:ln>
        </p:spPr>
        <p:txBody>
          <a:bodyPr wrap="none" anchor="ctr"/>
          <a:lstStyle/>
          <a:p>
            <a:pPr algn="ctr" eaLnBrk="0" hangingPunct="0"/>
            <a:endParaRPr lang="en-US" sz="2000" dirty="0">
              <a:solidFill>
                <a:srgbClr val="0D3759"/>
              </a:solidFill>
              <a:latin typeface="Palatino Linotype" pitchFamily="18" charset="-52"/>
            </a:endParaRPr>
          </a:p>
        </p:txBody>
      </p:sp>
      <p:sp>
        <p:nvSpPr>
          <p:cNvPr id="39" name="Rectangle 13"/>
          <p:cNvSpPr>
            <a:spLocks noChangeArrowheads="1"/>
          </p:cNvSpPr>
          <p:nvPr/>
        </p:nvSpPr>
        <p:spPr bwMode="auto">
          <a:xfrm>
            <a:off x="685800" y="1219200"/>
            <a:ext cx="7239000" cy="554038"/>
          </a:xfrm>
          <a:prstGeom prst="rect">
            <a:avLst/>
          </a:prstGeom>
          <a:solidFill>
            <a:srgbClr val="F09E1F"/>
          </a:solidFill>
          <a:ln w="9525">
            <a:noFill/>
            <a:miter lim="800000"/>
            <a:headEnd/>
            <a:tailEnd/>
          </a:ln>
        </p:spPr>
        <p:txBody>
          <a:bodyPr wrap="none" anchor="ctr"/>
          <a:lstStyle/>
          <a:p>
            <a:pPr algn="ctr" eaLnBrk="0" hangingPunct="0">
              <a:spcBef>
                <a:spcPts val="1800"/>
              </a:spcBef>
              <a:tabLst>
                <a:tab pos="2339975" algn="l"/>
                <a:tab pos="5083175" algn="l"/>
              </a:tabLst>
            </a:pPr>
            <a:r>
              <a:rPr lang="en-US" sz="2000" b="1" dirty="0" smtClean="0">
                <a:solidFill>
                  <a:srgbClr val="0D3759"/>
                </a:solidFill>
                <a:latin typeface="Arial"/>
                <a:cs typeface="Arial"/>
              </a:rPr>
              <a:t>Participants</a:t>
            </a:r>
            <a:endParaRPr lang="en-US" sz="2000" b="1" dirty="0">
              <a:solidFill>
                <a:srgbClr val="0D3759"/>
              </a:solidFill>
              <a:latin typeface="Arial"/>
              <a:cs typeface="Arial"/>
            </a:endParaRPr>
          </a:p>
        </p:txBody>
      </p:sp>
      <p:sp>
        <p:nvSpPr>
          <p:cNvPr id="40" name="Text Box 14"/>
          <p:cNvSpPr txBox="1">
            <a:spLocks noChangeArrowheads="1"/>
          </p:cNvSpPr>
          <p:nvPr/>
        </p:nvSpPr>
        <p:spPr bwMode="auto">
          <a:xfrm>
            <a:off x="685800" y="2145268"/>
            <a:ext cx="3581400" cy="369332"/>
          </a:xfrm>
          <a:prstGeom prst="rect">
            <a:avLst/>
          </a:prstGeom>
          <a:noFill/>
          <a:ln w="9525">
            <a:noFill/>
            <a:miter lim="800000"/>
            <a:headEnd/>
            <a:tailEnd/>
          </a:ln>
        </p:spPr>
        <p:txBody>
          <a:bodyPr wrap="square">
            <a:spAutoFit/>
          </a:bodyPr>
          <a:lstStyle/>
          <a:p>
            <a:pPr algn="ctr" eaLnBrk="0" hangingPunct="0"/>
            <a:r>
              <a:rPr lang="en-US" b="1" dirty="0" smtClean="0">
                <a:solidFill>
                  <a:srgbClr val="0D3759"/>
                </a:solidFill>
                <a:latin typeface="Arial" charset="0"/>
              </a:rPr>
              <a:t>Sponsor</a:t>
            </a:r>
            <a:endParaRPr lang="en-US" b="1" dirty="0">
              <a:solidFill>
                <a:srgbClr val="0D3759"/>
              </a:solidFill>
              <a:latin typeface="Arial" charset="0"/>
            </a:endParaRPr>
          </a:p>
        </p:txBody>
      </p:sp>
      <p:sp>
        <p:nvSpPr>
          <p:cNvPr id="41" name="Text Box 15"/>
          <p:cNvSpPr txBox="1">
            <a:spLocks noChangeArrowheads="1"/>
          </p:cNvSpPr>
          <p:nvPr/>
        </p:nvSpPr>
        <p:spPr bwMode="auto">
          <a:xfrm>
            <a:off x="4343400" y="2173069"/>
            <a:ext cx="3581400" cy="646331"/>
          </a:xfrm>
          <a:prstGeom prst="rect">
            <a:avLst/>
          </a:prstGeom>
          <a:noFill/>
          <a:ln w="9525">
            <a:noFill/>
            <a:miter lim="800000"/>
            <a:headEnd/>
            <a:tailEnd/>
          </a:ln>
        </p:spPr>
        <p:txBody>
          <a:bodyPr wrap="square">
            <a:spAutoFit/>
          </a:bodyPr>
          <a:lstStyle/>
          <a:p>
            <a:pPr algn="ctr" eaLnBrk="0" hangingPunct="0"/>
            <a:r>
              <a:rPr lang="en-US" sz="1600" b="1" dirty="0" smtClean="0">
                <a:solidFill>
                  <a:srgbClr val="0D3759"/>
                </a:solidFill>
                <a:latin typeface="Arial" charset="0"/>
              </a:rPr>
              <a:t>Kitsap County</a:t>
            </a:r>
            <a:endParaRPr lang="en-US" sz="2000" dirty="0">
              <a:solidFill>
                <a:srgbClr val="0D3759"/>
              </a:solidFill>
              <a:latin typeface="Arial" charset="0"/>
            </a:endParaRPr>
          </a:p>
          <a:p>
            <a:pPr algn="ctr" eaLnBrk="0" hangingPunct="0"/>
            <a:endParaRPr lang="en-US" sz="2000" dirty="0">
              <a:solidFill>
                <a:srgbClr val="0D3759"/>
              </a:solidFill>
              <a:latin typeface="Arial" charset="0"/>
            </a:endParaRPr>
          </a:p>
        </p:txBody>
      </p:sp>
      <p:sp>
        <p:nvSpPr>
          <p:cNvPr id="42" name="Rectangle 16"/>
          <p:cNvSpPr>
            <a:spLocks noChangeArrowheads="1"/>
          </p:cNvSpPr>
          <p:nvPr/>
        </p:nvSpPr>
        <p:spPr bwMode="auto">
          <a:xfrm>
            <a:off x="685800" y="3048000"/>
            <a:ext cx="3581400" cy="1143000"/>
          </a:xfrm>
          <a:prstGeom prst="rect">
            <a:avLst/>
          </a:prstGeom>
          <a:solidFill>
            <a:srgbClr val="8FBFAF"/>
          </a:solidFill>
          <a:ln w="9525">
            <a:noFill/>
            <a:miter lim="800000"/>
            <a:headEnd/>
            <a:tailEnd/>
          </a:ln>
        </p:spPr>
        <p:txBody>
          <a:bodyPr wrap="none" anchor="ctr"/>
          <a:lstStyle/>
          <a:p>
            <a:pPr algn="ctr" eaLnBrk="0" hangingPunct="0"/>
            <a:endParaRPr lang="en-US" sz="2000" dirty="0">
              <a:solidFill>
                <a:srgbClr val="0D3759"/>
              </a:solidFill>
              <a:latin typeface="Palatino Linotype" pitchFamily="18" charset="-52"/>
            </a:endParaRPr>
          </a:p>
        </p:txBody>
      </p:sp>
      <p:sp>
        <p:nvSpPr>
          <p:cNvPr id="43" name="Text Box 17"/>
          <p:cNvSpPr txBox="1">
            <a:spLocks noChangeArrowheads="1"/>
          </p:cNvSpPr>
          <p:nvPr/>
        </p:nvSpPr>
        <p:spPr bwMode="auto">
          <a:xfrm>
            <a:off x="685800" y="3316069"/>
            <a:ext cx="3581400" cy="646331"/>
          </a:xfrm>
          <a:prstGeom prst="rect">
            <a:avLst/>
          </a:prstGeom>
          <a:noFill/>
          <a:ln w="9525">
            <a:noFill/>
            <a:miter lim="800000"/>
            <a:headEnd/>
            <a:tailEnd/>
          </a:ln>
        </p:spPr>
        <p:txBody>
          <a:bodyPr wrap="square">
            <a:spAutoFit/>
          </a:bodyPr>
          <a:lstStyle/>
          <a:p>
            <a:pPr algn="ctr" eaLnBrk="0" hangingPunct="0"/>
            <a:r>
              <a:rPr lang="en-US" b="1" dirty="0" smtClean="0">
                <a:solidFill>
                  <a:srgbClr val="0D3759"/>
                </a:solidFill>
                <a:latin typeface="Arial" charset="0"/>
              </a:rPr>
              <a:t>Policy </a:t>
            </a:r>
            <a:br>
              <a:rPr lang="en-US" b="1" dirty="0" smtClean="0">
                <a:solidFill>
                  <a:srgbClr val="0D3759"/>
                </a:solidFill>
                <a:latin typeface="Arial" charset="0"/>
              </a:rPr>
            </a:br>
            <a:r>
              <a:rPr lang="en-US" b="1" dirty="0" smtClean="0">
                <a:solidFill>
                  <a:srgbClr val="0D3759"/>
                </a:solidFill>
                <a:latin typeface="Arial" charset="0"/>
              </a:rPr>
              <a:t>Committee</a:t>
            </a:r>
            <a:endParaRPr lang="en-US" b="1" dirty="0">
              <a:solidFill>
                <a:srgbClr val="0D3759"/>
              </a:solidFill>
              <a:latin typeface="Arial" charset="0"/>
            </a:endParaRPr>
          </a:p>
        </p:txBody>
      </p:sp>
      <p:sp>
        <p:nvSpPr>
          <p:cNvPr id="45" name="Rectangle 19"/>
          <p:cNvSpPr>
            <a:spLocks noChangeArrowheads="1"/>
          </p:cNvSpPr>
          <p:nvPr/>
        </p:nvSpPr>
        <p:spPr bwMode="auto">
          <a:xfrm>
            <a:off x="685800" y="4260850"/>
            <a:ext cx="3581400" cy="1143000"/>
          </a:xfrm>
          <a:prstGeom prst="rect">
            <a:avLst/>
          </a:prstGeom>
          <a:solidFill>
            <a:srgbClr val="8FBFAF"/>
          </a:solidFill>
          <a:ln w="9525">
            <a:noFill/>
            <a:miter lim="800000"/>
            <a:headEnd/>
            <a:tailEnd/>
          </a:ln>
        </p:spPr>
        <p:txBody>
          <a:bodyPr wrap="none" anchor="ctr"/>
          <a:lstStyle/>
          <a:p>
            <a:pPr algn="ctr" eaLnBrk="0" hangingPunct="0"/>
            <a:endParaRPr lang="en-US" sz="2000" dirty="0">
              <a:solidFill>
                <a:srgbClr val="0D3759"/>
              </a:solidFill>
              <a:latin typeface="Palatino Linotype" pitchFamily="18" charset="-52"/>
            </a:endParaRPr>
          </a:p>
        </p:txBody>
      </p:sp>
      <p:sp>
        <p:nvSpPr>
          <p:cNvPr id="46" name="Text Box 20"/>
          <p:cNvSpPr txBox="1">
            <a:spLocks noChangeArrowheads="1"/>
          </p:cNvSpPr>
          <p:nvPr/>
        </p:nvSpPr>
        <p:spPr bwMode="auto">
          <a:xfrm>
            <a:off x="685800" y="4572000"/>
            <a:ext cx="3581400" cy="646331"/>
          </a:xfrm>
          <a:prstGeom prst="rect">
            <a:avLst/>
          </a:prstGeom>
          <a:noFill/>
          <a:ln w="9525">
            <a:noFill/>
            <a:miter lim="800000"/>
            <a:headEnd/>
            <a:tailEnd/>
          </a:ln>
        </p:spPr>
        <p:txBody>
          <a:bodyPr wrap="square">
            <a:spAutoFit/>
          </a:bodyPr>
          <a:lstStyle/>
          <a:p>
            <a:pPr algn="ctr" eaLnBrk="0" hangingPunct="0"/>
            <a:r>
              <a:rPr lang="en-US" b="1" dirty="0" smtClean="0">
                <a:solidFill>
                  <a:srgbClr val="0D3759"/>
                </a:solidFill>
                <a:latin typeface="Arial" charset="0"/>
              </a:rPr>
              <a:t>Technical </a:t>
            </a:r>
            <a:br>
              <a:rPr lang="en-US" b="1" dirty="0" smtClean="0">
                <a:solidFill>
                  <a:srgbClr val="0D3759"/>
                </a:solidFill>
                <a:latin typeface="Arial" charset="0"/>
              </a:rPr>
            </a:br>
            <a:r>
              <a:rPr lang="en-US" b="1" dirty="0" smtClean="0">
                <a:solidFill>
                  <a:srgbClr val="0D3759"/>
                </a:solidFill>
                <a:latin typeface="Arial" charset="0"/>
              </a:rPr>
              <a:t>Committee</a:t>
            </a:r>
            <a:endParaRPr lang="en-US" b="1" dirty="0">
              <a:solidFill>
                <a:srgbClr val="0D3759"/>
              </a:solidFill>
              <a:latin typeface="Arial" charset="0"/>
            </a:endParaRPr>
          </a:p>
        </p:txBody>
      </p:sp>
      <p:sp>
        <p:nvSpPr>
          <p:cNvPr id="49" name="Text Box 23"/>
          <p:cNvSpPr txBox="1">
            <a:spLocks noChangeArrowheads="1"/>
          </p:cNvSpPr>
          <p:nvPr/>
        </p:nvSpPr>
        <p:spPr bwMode="auto">
          <a:xfrm>
            <a:off x="4343400" y="4267200"/>
            <a:ext cx="3581400" cy="1077218"/>
          </a:xfrm>
          <a:prstGeom prst="rect">
            <a:avLst/>
          </a:prstGeom>
          <a:noFill/>
          <a:ln w="9525">
            <a:noFill/>
            <a:miter lim="800000"/>
            <a:headEnd/>
            <a:tailEnd/>
          </a:ln>
        </p:spPr>
        <p:txBody>
          <a:bodyPr wrap="square">
            <a:spAutoFit/>
          </a:bodyPr>
          <a:lstStyle/>
          <a:p>
            <a:pPr algn="ctr" eaLnBrk="0" hangingPunct="0"/>
            <a:r>
              <a:rPr lang="en-US" sz="1600" b="1" dirty="0">
                <a:solidFill>
                  <a:srgbClr val="0D3759"/>
                </a:solidFill>
                <a:latin typeface="Arial" charset="0"/>
              </a:rPr>
              <a:t>Planning Staff</a:t>
            </a:r>
          </a:p>
          <a:p>
            <a:pPr algn="ctr" eaLnBrk="0" hangingPunct="0"/>
            <a:r>
              <a:rPr lang="en-US" sz="1600" b="1" dirty="0">
                <a:solidFill>
                  <a:srgbClr val="0D3759"/>
                </a:solidFill>
                <a:latin typeface="Arial" charset="0"/>
              </a:rPr>
              <a:t>Engineering Staff</a:t>
            </a:r>
          </a:p>
          <a:p>
            <a:pPr algn="ctr" eaLnBrk="0" hangingPunct="0"/>
            <a:r>
              <a:rPr lang="en-US" sz="1600" b="1" dirty="0">
                <a:solidFill>
                  <a:srgbClr val="0D3759"/>
                </a:solidFill>
                <a:latin typeface="Arial" charset="0"/>
              </a:rPr>
              <a:t>Technical Specialists</a:t>
            </a:r>
          </a:p>
          <a:p>
            <a:pPr algn="ctr" eaLnBrk="0" hangingPunct="0"/>
            <a:r>
              <a:rPr lang="en-US" sz="1600" b="1" dirty="0" smtClean="0">
                <a:solidFill>
                  <a:srgbClr val="0D3759"/>
                </a:solidFill>
                <a:latin typeface="Arial" charset="0"/>
              </a:rPr>
              <a:t>Other Key Stakeholders</a:t>
            </a:r>
            <a:endParaRPr lang="en-US" sz="1600" dirty="0">
              <a:solidFill>
                <a:srgbClr val="0D3759"/>
              </a:solidFill>
              <a:latin typeface="Arial" charset="0"/>
            </a:endParaRPr>
          </a:p>
        </p:txBody>
      </p:sp>
      <p:sp>
        <p:nvSpPr>
          <p:cNvPr id="50" name="Rectangle 8"/>
          <p:cNvSpPr>
            <a:spLocks noChangeArrowheads="1"/>
          </p:cNvSpPr>
          <p:nvPr/>
        </p:nvSpPr>
        <p:spPr bwMode="auto">
          <a:xfrm>
            <a:off x="4346574" y="5490468"/>
            <a:ext cx="3578225" cy="698847"/>
          </a:xfrm>
          <a:prstGeom prst="rect">
            <a:avLst/>
          </a:prstGeom>
          <a:solidFill>
            <a:srgbClr val="EFEABE"/>
          </a:solidFill>
          <a:ln w="9525">
            <a:noFill/>
            <a:miter lim="800000"/>
            <a:headEnd/>
            <a:tailEnd/>
          </a:ln>
        </p:spPr>
        <p:txBody>
          <a:bodyPr wrap="none" anchor="ctr"/>
          <a:lstStyle/>
          <a:p>
            <a:pPr algn="ctr" eaLnBrk="0" hangingPunct="0"/>
            <a:endParaRPr lang="en-US" sz="2000" dirty="0">
              <a:solidFill>
                <a:srgbClr val="0D3759"/>
              </a:solidFill>
              <a:latin typeface="Palatino Linotype" pitchFamily="18" charset="-52"/>
            </a:endParaRPr>
          </a:p>
        </p:txBody>
      </p:sp>
      <p:sp>
        <p:nvSpPr>
          <p:cNvPr id="52" name="Rectangle 19"/>
          <p:cNvSpPr>
            <a:spLocks noChangeArrowheads="1"/>
          </p:cNvSpPr>
          <p:nvPr/>
        </p:nvSpPr>
        <p:spPr bwMode="auto">
          <a:xfrm>
            <a:off x="685800" y="5484118"/>
            <a:ext cx="3584575" cy="698847"/>
          </a:xfrm>
          <a:prstGeom prst="rect">
            <a:avLst/>
          </a:prstGeom>
          <a:solidFill>
            <a:srgbClr val="8FBFAF"/>
          </a:solidFill>
          <a:ln w="9525">
            <a:noFill/>
            <a:miter lim="800000"/>
            <a:headEnd/>
            <a:tailEnd/>
          </a:ln>
        </p:spPr>
        <p:txBody>
          <a:bodyPr wrap="none" anchor="ctr"/>
          <a:lstStyle/>
          <a:p>
            <a:pPr algn="ctr" eaLnBrk="0" hangingPunct="0"/>
            <a:endParaRPr lang="en-US" sz="2000" dirty="0">
              <a:solidFill>
                <a:srgbClr val="0D3759"/>
              </a:solidFill>
              <a:latin typeface="Palatino Linotype" pitchFamily="18" charset="-52"/>
            </a:endParaRPr>
          </a:p>
        </p:txBody>
      </p:sp>
      <p:sp>
        <p:nvSpPr>
          <p:cNvPr id="53" name="Text Box 20"/>
          <p:cNvSpPr txBox="1">
            <a:spLocks noChangeArrowheads="1"/>
          </p:cNvSpPr>
          <p:nvPr/>
        </p:nvSpPr>
        <p:spPr bwMode="auto">
          <a:xfrm>
            <a:off x="685800" y="5650468"/>
            <a:ext cx="3581399" cy="369332"/>
          </a:xfrm>
          <a:prstGeom prst="rect">
            <a:avLst/>
          </a:prstGeom>
          <a:noFill/>
          <a:ln w="9525">
            <a:noFill/>
            <a:miter lim="800000"/>
            <a:headEnd/>
            <a:tailEnd/>
          </a:ln>
        </p:spPr>
        <p:txBody>
          <a:bodyPr wrap="square">
            <a:spAutoFit/>
          </a:bodyPr>
          <a:lstStyle/>
          <a:p>
            <a:pPr algn="ctr" eaLnBrk="0" hangingPunct="0"/>
            <a:r>
              <a:rPr lang="en-US" b="1" dirty="0" smtClean="0">
                <a:solidFill>
                  <a:srgbClr val="0D3759"/>
                </a:solidFill>
                <a:latin typeface="Arial" charset="0"/>
              </a:rPr>
              <a:t>Public</a:t>
            </a:r>
            <a:endParaRPr lang="en-US" b="1" dirty="0">
              <a:solidFill>
                <a:srgbClr val="0D3759"/>
              </a:solidFill>
              <a:latin typeface="Arial" charset="0"/>
            </a:endParaRPr>
          </a:p>
        </p:txBody>
      </p:sp>
      <p:sp>
        <p:nvSpPr>
          <p:cNvPr id="54" name="Text Box 23"/>
          <p:cNvSpPr txBox="1">
            <a:spLocks noChangeArrowheads="1"/>
          </p:cNvSpPr>
          <p:nvPr/>
        </p:nvSpPr>
        <p:spPr bwMode="auto">
          <a:xfrm>
            <a:off x="4346574" y="5681246"/>
            <a:ext cx="3578225" cy="338554"/>
          </a:xfrm>
          <a:prstGeom prst="rect">
            <a:avLst/>
          </a:prstGeom>
          <a:noFill/>
          <a:ln w="9525">
            <a:noFill/>
            <a:miter lim="800000"/>
            <a:headEnd/>
            <a:tailEnd/>
          </a:ln>
        </p:spPr>
        <p:txBody>
          <a:bodyPr wrap="square">
            <a:spAutoFit/>
          </a:bodyPr>
          <a:lstStyle/>
          <a:p>
            <a:pPr algn="ctr" eaLnBrk="0" hangingPunct="0"/>
            <a:r>
              <a:rPr lang="en-US" sz="1600" b="1" dirty="0" smtClean="0">
                <a:solidFill>
                  <a:srgbClr val="0D3759"/>
                </a:solidFill>
                <a:latin typeface="Arial" charset="0"/>
              </a:rPr>
              <a:t>All interested persons</a:t>
            </a:r>
            <a:endParaRPr lang="en-US" sz="1600" dirty="0">
              <a:solidFill>
                <a:srgbClr val="0D3759"/>
              </a:solidFill>
              <a:latin typeface="Arial" charset="0"/>
            </a:endParaRPr>
          </a:p>
        </p:txBody>
      </p:sp>
    </p:spTree>
    <p:extLst>
      <p:ext uri="{BB962C8B-B14F-4D97-AF65-F5344CB8AC3E}">
        <p14:creationId xmlns:p14="http://schemas.microsoft.com/office/powerpoint/2010/main" val="273169973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09600"/>
            <a:ext cx="7848600" cy="5755422"/>
          </a:xfrm>
          <a:prstGeom prst="rect">
            <a:avLst/>
          </a:prstGeom>
          <a:noFill/>
        </p:spPr>
        <p:txBody>
          <a:bodyPr wrap="square" rtlCol="0">
            <a:spAutoFit/>
          </a:bodyPr>
          <a:lstStyle/>
          <a:p>
            <a:pPr>
              <a:spcBef>
                <a:spcPct val="20000"/>
              </a:spcBef>
              <a:buClr>
                <a:srgbClr val="8BC53F"/>
              </a:buClr>
            </a:pPr>
            <a:r>
              <a:rPr lang="en-US" sz="2800" b="1" dirty="0">
                <a:solidFill>
                  <a:srgbClr val="4B9F83"/>
                </a:solidFill>
                <a:latin typeface="Cambria" panose="02040503050406030204" pitchFamily="18" charset="0"/>
              </a:rPr>
              <a:t>A JLUS is conducted in a collaborative manner involving all stakeholders, including</a:t>
            </a:r>
            <a:r>
              <a:rPr lang="en-US" sz="2800" b="1" dirty="0" smtClean="0">
                <a:solidFill>
                  <a:srgbClr val="4B9F83"/>
                </a:solidFill>
                <a:latin typeface="Cambria" panose="02040503050406030204" pitchFamily="18" charset="0"/>
              </a:rPr>
              <a:t>:</a:t>
            </a:r>
          </a:p>
          <a:p>
            <a:pPr>
              <a:spcBef>
                <a:spcPct val="20000"/>
              </a:spcBef>
              <a:buClr>
                <a:srgbClr val="8BC53F"/>
              </a:buClr>
            </a:pPr>
            <a:endParaRPr lang="en-US" sz="2000" b="1" dirty="0">
              <a:solidFill>
                <a:srgbClr val="4B9F83"/>
              </a:solidFill>
              <a:latin typeface="Cambria" panose="02040503050406030204" pitchFamily="18" charset="0"/>
            </a:endParaRPr>
          </a:p>
          <a:p>
            <a:pPr marL="285750" indent="-285750">
              <a:spcBef>
                <a:spcPct val="20000"/>
              </a:spcBef>
              <a:buClr>
                <a:srgbClr val="74BC5D"/>
              </a:buClr>
              <a:buFont typeface="Arial" panose="020B0604020202020204" pitchFamily="34" charset="0"/>
              <a:buChar char="•"/>
            </a:pPr>
            <a:r>
              <a:rPr lang="en-US" sz="2000" dirty="0" smtClean="0">
                <a:solidFill>
                  <a:schemeClr val="tx1">
                    <a:lumMod val="65000"/>
                    <a:lumOff val="35000"/>
                  </a:schemeClr>
                </a:solidFill>
                <a:latin typeface="Cambria" panose="02040503050406030204" pitchFamily="18" charset="0"/>
              </a:rPr>
              <a:t>Local elected officials</a:t>
            </a:r>
          </a:p>
          <a:p>
            <a:pPr marL="285750" indent="-285750">
              <a:spcBef>
                <a:spcPct val="20000"/>
              </a:spcBef>
              <a:buClr>
                <a:srgbClr val="74BC5D"/>
              </a:buClr>
              <a:buFont typeface="Arial" panose="020B0604020202020204" pitchFamily="34" charset="0"/>
              <a:buChar char="•"/>
            </a:pPr>
            <a:r>
              <a:rPr lang="en-US" sz="2000" dirty="0" smtClean="0">
                <a:solidFill>
                  <a:schemeClr val="tx1">
                    <a:lumMod val="65000"/>
                    <a:lumOff val="35000"/>
                  </a:schemeClr>
                </a:solidFill>
                <a:latin typeface="Cambria" panose="02040503050406030204" pitchFamily="18" charset="0"/>
              </a:rPr>
              <a:t>Planning commissioners</a:t>
            </a:r>
          </a:p>
          <a:p>
            <a:pPr marL="285750" indent="-285750">
              <a:spcBef>
                <a:spcPct val="20000"/>
              </a:spcBef>
              <a:buClr>
                <a:srgbClr val="74BC5D"/>
              </a:buClr>
              <a:buFont typeface="Arial" panose="020B0604020202020204" pitchFamily="34" charset="0"/>
              <a:buChar char="•"/>
            </a:pPr>
            <a:r>
              <a:rPr lang="en-US" sz="2000" dirty="0" smtClean="0">
                <a:solidFill>
                  <a:schemeClr val="tx1">
                    <a:lumMod val="65000"/>
                    <a:lumOff val="35000"/>
                  </a:schemeClr>
                </a:solidFill>
                <a:latin typeface="Cambria" panose="02040503050406030204" pitchFamily="18" charset="0"/>
              </a:rPr>
              <a:t>Local jurisdiction planning staff</a:t>
            </a:r>
          </a:p>
          <a:p>
            <a:pPr marL="285750" indent="-285750">
              <a:spcBef>
                <a:spcPct val="20000"/>
              </a:spcBef>
              <a:buClr>
                <a:srgbClr val="74BC5D"/>
              </a:buClr>
              <a:buFont typeface="Arial" panose="020B0604020202020204" pitchFamily="34" charset="0"/>
              <a:buChar char="•"/>
            </a:pPr>
            <a:r>
              <a:rPr lang="en-US" sz="2000" dirty="0" smtClean="0">
                <a:solidFill>
                  <a:schemeClr val="tx1">
                    <a:lumMod val="65000"/>
                    <a:lumOff val="35000"/>
                  </a:schemeClr>
                </a:solidFill>
                <a:latin typeface="Cambria" panose="02040503050406030204" pitchFamily="18" charset="0"/>
              </a:rPr>
              <a:t>Local military leadership</a:t>
            </a:r>
          </a:p>
          <a:p>
            <a:pPr marL="285750" indent="-285750">
              <a:spcBef>
                <a:spcPct val="20000"/>
              </a:spcBef>
              <a:buClr>
                <a:srgbClr val="74BC5D"/>
              </a:buClr>
              <a:buFont typeface="Arial" panose="020B0604020202020204" pitchFamily="34" charset="0"/>
              <a:buChar char="•"/>
            </a:pPr>
            <a:r>
              <a:rPr lang="en-US" sz="2000" dirty="0" smtClean="0">
                <a:solidFill>
                  <a:schemeClr val="tx1">
                    <a:lumMod val="65000"/>
                    <a:lumOff val="35000"/>
                  </a:schemeClr>
                </a:solidFill>
                <a:latin typeface="Cambria" panose="02040503050406030204" pitchFamily="18" charset="0"/>
              </a:rPr>
              <a:t>Military </a:t>
            </a:r>
            <a:r>
              <a:rPr lang="en-US" sz="2000" dirty="0">
                <a:solidFill>
                  <a:schemeClr val="tx1">
                    <a:lumMod val="65000"/>
                    <a:lumOff val="35000"/>
                  </a:schemeClr>
                </a:solidFill>
                <a:latin typeface="Cambria" panose="02040503050406030204" pitchFamily="18" charset="0"/>
              </a:rPr>
              <a:t>base </a:t>
            </a:r>
            <a:r>
              <a:rPr lang="en-US" sz="2000" dirty="0" smtClean="0">
                <a:solidFill>
                  <a:schemeClr val="tx1">
                    <a:lumMod val="65000"/>
                    <a:lumOff val="35000"/>
                  </a:schemeClr>
                </a:solidFill>
                <a:latin typeface="Cambria" panose="02040503050406030204" pitchFamily="18" charset="0"/>
              </a:rPr>
              <a:t>staff</a:t>
            </a:r>
          </a:p>
          <a:p>
            <a:pPr marL="285750" indent="-285750">
              <a:spcBef>
                <a:spcPct val="20000"/>
              </a:spcBef>
              <a:buClr>
                <a:srgbClr val="74BC5D"/>
              </a:buClr>
              <a:buFont typeface="Arial" panose="020B0604020202020204" pitchFamily="34" charset="0"/>
              <a:buChar char="•"/>
            </a:pPr>
            <a:r>
              <a:rPr lang="en-US" sz="2000" dirty="0" smtClean="0">
                <a:solidFill>
                  <a:schemeClr val="tx1">
                    <a:lumMod val="65000"/>
                    <a:lumOff val="35000"/>
                  </a:schemeClr>
                </a:solidFill>
                <a:latin typeface="Cambria" panose="02040503050406030204" pitchFamily="18" charset="0"/>
              </a:rPr>
              <a:t>Community business leaders</a:t>
            </a:r>
          </a:p>
          <a:p>
            <a:pPr marL="285750" indent="-285750">
              <a:spcBef>
                <a:spcPct val="20000"/>
              </a:spcBef>
              <a:buClr>
                <a:srgbClr val="74BC5D"/>
              </a:buClr>
              <a:buFont typeface="Arial" panose="020B0604020202020204" pitchFamily="34" charset="0"/>
              <a:buChar char="•"/>
            </a:pPr>
            <a:r>
              <a:rPr lang="en-US" sz="2000" dirty="0" smtClean="0">
                <a:solidFill>
                  <a:schemeClr val="tx1">
                    <a:lumMod val="65000"/>
                    <a:lumOff val="35000"/>
                  </a:schemeClr>
                </a:solidFill>
                <a:latin typeface="Cambria" panose="02040503050406030204" pitchFamily="18" charset="0"/>
              </a:rPr>
              <a:t>Chambers </a:t>
            </a:r>
            <a:r>
              <a:rPr lang="en-US" sz="2000" dirty="0">
                <a:solidFill>
                  <a:schemeClr val="tx1">
                    <a:lumMod val="65000"/>
                    <a:lumOff val="35000"/>
                  </a:schemeClr>
                </a:solidFill>
                <a:latin typeface="Cambria" panose="02040503050406030204" pitchFamily="18" charset="0"/>
              </a:rPr>
              <a:t>of </a:t>
            </a:r>
            <a:r>
              <a:rPr lang="en-US" sz="2000" dirty="0" smtClean="0">
                <a:solidFill>
                  <a:schemeClr val="tx1">
                    <a:lumMod val="65000"/>
                    <a:lumOff val="35000"/>
                  </a:schemeClr>
                </a:solidFill>
                <a:latin typeface="Cambria" panose="02040503050406030204" pitchFamily="18" charset="0"/>
              </a:rPr>
              <a:t>commerce</a:t>
            </a:r>
          </a:p>
          <a:p>
            <a:pPr marL="285750" indent="-285750">
              <a:spcBef>
                <a:spcPct val="20000"/>
              </a:spcBef>
              <a:buClr>
                <a:srgbClr val="74BC5D"/>
              </a:buClr>
              <a:buFont typeface="Arial" panose="020B0604020202020204" pitchFamily="34" charset="0"/>
              <a:buChar char="•"/>
            </a:pPr>
            <a:r>
              <a:rPr lang="en-US" sz="2000" dirty="0" smtClean="0">
                <a:solidFill>
                  <a:schemeClr val="tx1">
                    <a:lumMod val="65000"/>
                    <a:lumOff val="35000"/>
                  </a:schemeClr>
                </a:solidFill>
                <a:latin typeface="Cambria" panose="02040503050406030204" pitchFamily="18" charset="0"/>
              </a:rPr>
              <a:t>Homebuilders</a:t>
            </a:r>
          </a:p>
          <a:p>
            <a:pPr marL="285750" indent="-285750">
              <a:spcBef>
                <a:spcPct val="20000"/>
              </a:spcBef>
              <a:buClr>
                <a:srgbClr val="74BC5D"/>
              </a:buClr>
              <a:buFont typeface="Arial" panose="020B0604020202020204" pitchFamily="34" charset="0"/>
              <a:buChar char="•"/>
            </a:pPr>
            <a:r>
              <a:rPr lang="en-US" sz="2000" dirty="0">
                <a:solidFill>
                  <a:schemeClr val="tx1">
                    <a:lumMod val="65000"/>
                    <a:lumOff val="35000"/>
                  </a:schemeClr>
                </a:solidFill>
                <a:latin typeface="Cambria" panose="02040503050406030204" pitchFamily="18" charset="0"/>
              </a:rPr>
              <a:t>R</a:t>
            </a:r>
            <a:r>
              <a:rPr lang="en-US" sz="2000" dirty="0" smtClean="0">
                <a:solidFill>
                  <a:schemeClr val="tx1">
                    <a:lumMod val="65000"/>
                    <a:lumOff val="35000"/>
                  </a:schemeClr>
                </a:solidFill>
                <a:latin typeface="Cambria" panose="02040503050406030204" pitchFamily="18" charset="0"/>
              </a:rPr>
              <a:t>eal </a:t>
            </a:r>
            <a:r>
              <a:rPr lang="en-US" sz="2000" dirty="0">
                <a:solidFill>
                  <a:schemeClr val="tx1">
                    <a:lumMod val="65000"/>
                    <a:lumOff val="35000"/>
                  </a:schemeClr>
                </a:solidFill>
                <a:latin typeface="Cambria" panose="02040503050406030204" pitchFamily="18" charset="0"/>
              </a:rPr>
              <a:t>estate </a:t>
            </a:r>
            <a:r>
              <a:rPr lang="en-US" sz="2000" dirty="0" smtClean="0">
                <a:solidFill>
                  <a:schemeClr val="tx1">
                    <a:lumMod val="65000"/>
                    <a:lumOff val="35000"/>
                  </a:schemeClr>
                </a:solidFill>
                <a:latin typeface="Cambria" panose="02040503050406030204" pitchFamily="18" charset="0"/>
              </a:rPr>
              <a:t>interests</a:t>
            </a:r>
          </a:p>
          <a:p>
            <a:pPr marL="285750" indent="-285750">
              <a:spcBef>
                <a:spcPct val="20000"/>
              </a:spcBef>
              <a:buClr>
                <a:srgbClr val="74BC5D"/>
              </a:buClr>
              <a:buFont typeface="Arial" panose="020B0604020202020204" pitchFamily="34" charset="0"/>
              <a:buChar char="•"/>
            </a:pPr>
            <a:r>
              <a:rPr lang="en-US" sz="2000" dirty="0" smtClean="0">
                <a:solidFill>
                  <a:schemeClr val="tx1">
                    <a:lumMod val="65000"/>
                    <a:lumOff val="35000"/>
                  </a:schemeClr>
                </a:solidFill>
                <a:latin typeface="Cambria" panose="02040503050406030204" pitchFamily="18" charset="0"/>
              </a:rPr>
              <a:t>Environmental interests</a:t>
            </a:r>
          </a:p>
          <a:p>
            <a:pPr marL="285750" indent="-285750">
              <a:spcBef>
                <a:spcPct val="20000"/>
              </a:spcBef>
              <a:buClr>
                <a:srgbClr val="74BC5D"/>
              </a:buClr>
              <a:buFont typeface="Arial" panose="020B0604020202020204" pitchFamily="34" charset="0"/>
              <a:buChar char="•"/>
            </a:pPr>
            <a:r>
              <a:rPr lang="en-US" sz="2000" dirty="0" smtClean="0">
                <a:solidFill>
                  <a:schemeClr val="tx1">
                    <a:lumMod val="65000"/>
                    <a:lumOff val="35000"/>
                  </a:schemeClr>
                </a:solidFill>
                <a:latin typeface="Cambria" panose="02040503050406030204" pitchFamily="18" charset="0"/>
              </a:rPr>
              <a:t>Tribal government representatives</a:t>
            </a:r>
          </a:p>
          <a:p>
            <a:pPr marL="285750" indent="-285750">
              <a:spcBef>
                <a:spcPct val="20000"/>
              </a:spcBef>
              <a:buClr>
                <a:srgbClr val="74BC5D"/>
              </a:buClr>
              <a:buFont typeface="Arial" panose="020B0604020202020204" pitchFamily="34" charset="0"/>
              <a:buChar char="•"/>
            </a:pPr>
            <a:r>
              <a:rPr lang="en-US" sz="2000" dirty="0" smtClean="0">
                <a:solidFill>
                  <a:schemeClr val="tx1">
                    <a:lumMod val="65000"/>
                    <a:lumOff val="35000"/>
                  </a:schemeClr>
                </a:solidFill>
                <a:latin typeface="Cambria" panose="02040503050406030204" pitchFamily="18" charset="0"/>
              </a:rPr>
              <a:t>Affected residents</a:t>
            </a:r>
            <a:endParaRPr lang="en-US" sz="2000" dirty="0">
              <a:solidFill>
                <a:schemeClr val="tx1">
                  <a:lumMod val="65000"/>
                  <a:lumOff val="35000"/>
                </a:schemeClr>
              </a:solidFill>
              <a:latin typeface="Cambria" panose="02040503050406030204" pitchFamily="18" charset="0"/>
            </a:endParaRPr>
          </a:p>
        </p:txBody>
      </p:sp>
    </p:spTree>
    <p:extLst>
      <p:ext uri="{BB962C8B-B14F-4D97-AF65-F5344CB8AC3E}">
        <p14:creationId xmlns:p14="http://schemas.microsoft.com/office/powerpoint/2010/main" val="1941471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51 v1.jpg"/>
          <p:cNvPicPr>
            <a:picLocks noChangeAspect="1"/>
          </p:cNvPicPr>
          <p:nvPr/>
        </p:nvPicPr>
        <p:blipFill>
          <a:blip r:embed="rId3" cstate="print"/>
          <a:srcRect t="12289" b="19360"/>
          <a:stretch>
            <a:fillRect/>
          </a:stretch>
        </p:blipFill>
        <p:spPr>
          <a:xfrm>
            <a:off x="0" y="1752600"/>
            <a:ext cx="9144000" cy="4419600"/>
          </a:xfrm>
          <a:prstGeom prst="rect">
            <a:avLst/>
          </a:prstGeom>
        </p:spPr>
      </p:pic>
      <p:sp>
        <p:nvSpPr>
          <p:cNvPr id="5" name="TextBox 4"/>
          <p:cNvSpPr txBox="1"/>
          <p:nvPr/>
        </p:nvSpPr>
        <p:spPr>
          <a:xfrm>
            <a:off x="304800" y="296286"/>
            <a:ext cx="7391400" cy="1040285"/>
          </a:xfrm>
          <a:prstGeom prst="rect">
            <a:avLst/>
          </a:prstGeom>
          <a:noFill/>
        </p:spPr>
        <p:txBody>
          <a:bodyPr wrap="square" rtlCol="0">
            <a:spAutoFit/>
          </a:bodyPr>
          <a:lstStyle/>
          <a:p>
            <a:pPr marL="342900" indent="-342900">
              <a:spcBef>
                <a:spcPct val="20000"/>
              </a:spcBef>
              <a:buClr>
                <a:srgbClr val="8BC53F"/>
              </a:buClr>
            </a:pPr>
            <a:r>
              <a:rPr lang="en-US" sz="4000" b="1" dirty="0" smtClean="0">
                <a:solidFill>
                  <a:srgbClr val="4B9F83"/>
                </a:solidFill>
                <a:latin typeface="Cambria" panose="02040503050406030204" pitchFamily="18" charset="0"/>
              </a:rPr>
              <a:t>JLUS Implementation Phases</a:t>
            </a:r>
            <a:endParaRPr lang="en-US" sz="4000" b="1" dirty="0">
              <a:solidFill>
                <a:srgbClr val="4B9F83"/>
              </a:solidFill>
              <a:latin typeface="Cambria" panose="02040503050406030204" pitchFamily="18" charset="0"/>
            </a:endParaRPr>
          </a:p>
          <a:p>
            <a:pPr>
              <a:spcBef>
                <a:spcPct val="20000"/>
              </a:spcBef>
              <a:buClr>
                <a:srgbClr val="74BC5D"/>
              </a:buClr>
            </a:pPr>
            <a:endParaRPr lang="en-US" dirty="0">
              <a:solidFill>
                <a:schemeClr val="tx1">
                  <a:lumMod val="65000"/>
                  <a:lumOff val="35000"/>
                </a:schemeClr>
              </a:solidFill>
              <a:latin typeface="Cambria" panose="02040503050406030204" pitchFamily="18" charset="0"/>
            </a:endParaRPr>
          </a:p>
        </p:txBody>
      </p:sp>
    </p:spTree>
    <p:extLst>
      <p:ext uri="{BB962C8B-B14F-4D97-AF65-F5344CB8AC3E}">
        <p14:creationId xmlns:p14="http://schemas.microsoft.com/office/powerpoint/2010/main" val="61173281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96286"/>
            <a:ext cx="6844699" cy="1040285"/>
          </a:xfrm>
          <a:prstGeom prst="rect">
            <a:avLst/>
          </a:prstGeom>
          <a:noFill/>
        </p:spPr>
        <p:txBody>
          <a:bodyPr wrap="square" rtlCol="0">
            <a:spAutoFit/>
          </a:bodyPr>
          <a:lstStyle/>
          <a:p>
            <a:pPr marL="342900" indent="-342900">
              <a:spcBef>
                <a:spcPct val="20000"/>
              </a:spcBef>
              <a:buClr>
                <a:srgbClr val="8BC53F"/>
              </a:buClr>
            </a:pPr>
            <a:r>
              <a:rPr lang="en-US" sz="4000" b="1" dirty="0" smtClean="0">
                <a:solidFill>
                  <a:srgbClr val="4B9F83"/>
                </a:solidFill>
                <a:latin typeface="Cambria" panose="02040503050406030204" pitchFamily="18" charset="0"/>
              </a:rPr>
              <a:t>NBK JLUS PROJECT AREA</a:t>
            </a:r>
            <a:endParaRPr lang="en-US" sz="4000" b="1" dirty="0">
              <a:solidFill>
                <a:srgbClr val="4B9F83"/>
              </a:solidFill>
              <a:latin typeface="Cambria" panose="02040503050406030204" pitchFamily="18" charset="0"/>
            </a:endParaRPr>
          </a:p>
          <a:p>
            <a:pPr>
              <a:spcBef>
                <a:spcPct val="20000"/>
              </a:spcBef>
              <a:buClr>
                <a:srgbClr val="74BC5D"/>
              </a:buClr>
            </a:pPr>
            <a:endParaRPr lang="en-US" dirty="0">
              <a:solidFill>
                <a:schemeClr val="tx1">
                  <a:lumMod val="65000"/>
                  <a:lumOff val="35000"/>
                </a:schemeClr>
              </a:solidFill>
              <a:latin typeface="Cambria" panose="02040503050406030204" pitchFamily="18" charset="0"/>
            </a:endParaRPr>
          </a:p>
        </p:txBody>
      </p:sp>
      <p:sp>
        <p:nvSpPr>
          <p:cNvPr id="6" name="Text Box 23"/>
          <p:cNvSpPr txBox="1">
            <a:spLocks noChangeArrowheads="1"/>
          </p:cNvSpPr>
          <p:nvPr/>
        </p:nvSpPr>
        <p:spPr bwMode="auto">
          <a:xfrm>
            <a:off x="272143" y="1143000"/>
            <a:ext cx="28194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dirty="0" smtClean="0">
                <a:cs typeface="Arial" charset="0"/>
              </a:rPr>
              <a:t>Naval Base Kitsap</a:t>
            </a:r>
          </a:p>
          <a:p>
            <a:pPr eaLnBrk="1" hangingPunct="1">
              <a:spcBef>
                <a:spcPct val="0"/>
              </a:spcBef>
              <a:buFontTx/>
              <a:buNone/>
            </a:pPr>
            <a:r>
              <a:rPr lang="en-US" altLang="en-US" sz="1600" u="sng" dirty="0" smtClean="0">
                <a:cs typeface="Arial" charset="0"/>
              </a:rPr>
              <a:t>Five </a:t>
            </a:r>
            <a:r>
              <a:rPr lang="en-US" altLang="en-US" sz="1600" u="sng" dirty="0">
                <a:cs typeface="Arial" charset="0"/>
              </a:rPr>
              <a:t>Major Local </a:t>
            </a:r>
            <a:r>
              <a:rPr lang="en-US" altLang="en-US" sz="1600" u="sng" dirty="0" smtClean="0">
                <a:cs typeface="Arial" charset="0"/>
              </a:rPr>
              <a:t>Bases</a:t>
            </a:r>
            <a:endParaRPr lang="en-US" altLang="en-US" sz="1600" dirty="0">
              <a:cs typeface="Arial" charset="0"/>
            </a:endParaRPr>
          </a:p>
          <a:p>
            <a:pPr eaLnBrk="1" hangingPunct="1">
              <a:spcBef>
                <a:spcPct val="0"/>
              </a:spcBef>
              <a:buFontTx/>
              <a:buNone/>
            </a:pPr>
            <a:endParaRPr lang="en-US" altLang="en-US" sz="1000" b="1" u="sng" dirty="0">
              <a:cs typeface="Arial" charset="0"/>
            </a:endParaRPr>
          </a:p>
          <a:p>
            <a:pPr eaLnBrk="1" hangingPunct="1">
              <a:spcBef>
                <a:spcPct val="0"/>
              </a:spcBef>
            </a:pPr>
            <a:r>
              <a:rPr lang="en-US" altLang="en-US" sz="1400" dirty="0">
                <a:cs typeface="Arial" charset="0"/>
              </a:rPr>
              <a:t> Bangor</a:t>
            </a:r>
          </a:p>
          <a:p>
            <a:pPr eaLnBrk="1" hangingPunct="1">
              <a:spcBef>
                <a:spcPct val="0"/>
              </a:spcBef>
            </a:pPr>
            <a:r>
              <a:rPr lang="en-US" altLang="en-US" sz="1400" dirty="0">
                <a:cs typeface="Arial" charset="0"/>
              </a:rPr>
              <a:t> Bremerton</a:t>
            </a:r>
          </a:p>
          <a:p>
            <a:pPr eaLnBrk="1" hangingPunct="1">
              <a:spcBef>
                <a:spcPct val="0"/>
              </a:spcBef>
            </a:pPr>
            <a:r>
              <a:rPr lang="en-US" altLang="en-US" sz="1400" dirty="0">
                <a:cs typeface="Arial" charset="0"/>
              </a:rPr>
              <a:t> Keyport</a:t>
            </a:r>
          </a:p>
          <a:p>
            <a:pPr eaLnBrk="1" hangingPunct="1">
              <a:spcBef>
                <a:spcPct val="0"/>
              </a:spcBef>
            </a:pPr>
            <a:r>
              <a:rPr lang="en-US" altLang="en-US" sz="1400" dirty="0">
                <a:cs typeface="Arial" charset="0"/>
              </a:rPr>
              <a:t> Manchester</a:t>
            </a:r>
          </a:p>
          <a:p>
            <a:pPr eaLnBrk="1" hangingPunct="1">
              <a:spcBef>
                <a:spcPct val="0"/>
              </a:spcBef>
            </a:pPr>
            <a:r>
              <a:rPr lang="en-US" altLang="en-US" sz="1400" dirty="0">
                <a:cs typeface="Arial" charset="0"/>
              </a:rPr>
              <a:t> Jackson Park</a:t>
            </a:r>
          </a:p>
          <a:p>
            <a:pPr eaLnBrk="1" hangingPunct="1">
              <a:spcBef>
                <a:spcPct val="0"/>
              </a:spcBef>
            </a:pPr>
            <a:endParaRPr lang="en-US" altLang="en-US" sz="1600" u="sng" dirty="0">
              <a:cs typeface="Arial" charset="0"/>
            </a:endParaRPr>
          </a:p>
          <a:p>
            <a:pPr eaLnBrk="1" hangingPunct="1">
              <a:spcBef>
                <a:spcPct val="0"/>
              </a:spcBef>
              <a:buFontTx/>
              <a:buNone/>
            </a:pPr>
            <a:r>
              <a:rPr lang="en-US" altLang="en-US" sz="1600" u="sng" dirty="0">
                <a:cs typeface="Arial" charset="0"/>
              </a:rPr>
              <a:t>Other WA State </a:t>
            </a:r>
            <a:r>
              <a:rPr lang="en-US" altLang="en-US" sz="1600" u="sng" dirty="0" smtClean="0">
                <a:cs typeface="Arial" charset="0"/>
              </a:rPr>
              <a:t>Parcels</a:t>
            </a:r>
            <a:endParaRPr lang="en-US" altLang="en-US" sz="1600" dirty="0">
              <a:cs typeface="Arial" charset="0"/>
            </a:endParaRPr>
          </a:p>
          <a:p>
            <a:pPr eaLnBrk="1" hangingPunct="1">
              <a:spcBef>
                <a:spcPct val="0"/>
              </a:spcBef>
              <a:buFontTx/>
              <a:buNone/>
            </a:pPr>
            <a:endParaRPr lang="en-US" altLang="en-US" sz="1000" b="1" u="sng" dirty="0">
              <a:cs typeface="Arial" charset="0"/>
            </a:endParaRPr>
          </a:p>
          <a:p>
            <a:pPr eaLnBrk="1" hangingPunct="1">
              <a:spcBef>
                <a:spcPct val="0"/>
              </a:spcBef>
            </a:pPr>
            <a:r>
              <a:rPr lang="en-US" altLang="en-US" sz="1400" dirty="0">
                <a:cs typeface="Arial" charset="0"/>
              </a:rPr>
              <a:t> Camp McKean</a:t>
            </a:r>
          </a:p>
          <a:p>
            <a:pPr eaLnBrk="1" hangingPunct="1">
              <a:spcBef>
                <a:spcPct val="0"/>
              </a:spcBef>
            </a:pPr>
            <a:r>
              <a:rPr lang="en-US" altLang="en-US" sz="1400" dirty="0">
                <a:cs typeface="Arial" charset="0"/>
              </a:rPr>
              <a:t> Camp Wesley Harris</a:t>
            </a:r>
          </a:p>
          <a:p>
            <a:pPr eaLnBrk="1" hangingPunct="1">
              <a:spcBef>
                <a:spcPct val="0"/>
              </a:spcBef>
            </a:pPr>
            <a:r>
              <a:rPr lang="en-US" altLang="en-US" sz="1400" dirty="0">
                <a:cs typeface="Arial" charset="0"/>
              </a:rPr>
              <a:t> </a:t>
            </a:r>
            <a:r>
              <a:rPr lang="en-US" altLang="en-US" sz="1400" dirty="0" err="1">
                <a:cs typeface="Arial" charset="0"/>
              </a:rPr>
              <a:t>Dabob</a:t>
            </a:r>
            <a:r>
              <a:rPr lang="en-US" altLang="en-US" sz="1400" dirty="0">
                <a:cs typeface="Arial" charset="0"/>
              </a:rPr>
              <a:t> Bay</a:t>
            </a:r>
          </a:p>
          <a:p>
            <a:pPr eaLnBrk="1" hangingPunct="1">
              <a:spcBef>
                <a:spcPct val="0"/>
              </a:spcBef>
            </a:pPr>
            <a:r>
              <a:rPr lang="en-US" altLang="en-US" sz="1400" dirty="0">
                <a:cs typeface="Arial" charset="0"/>
              </a:rPr>
              <a:t> </a:t>
            </a:r>
            <a:r>
              <a:rPr lang="en-US" altLang="en-US" sz="1400" dirty="0" err="1">
                <a:cs typeface="Arial" charset="0"/>
              </a:rPr>
              <a:t>Toandos</a:t>
            </a:r>
            <a:r>
              <a:rPr lang="en-US" altLang="en-US" sz="1400" dirty="0">
                <a:cs typeface="Arial" charset="0"/>
              </a:rPr>
              <a:t> Peninsula</a:t>
            </a:r>
          </a:p>
          <a:p>
            <a:pPr eaLnBrk="1" hangingPunct="1">
              <a:spcBef>
                <a:spcPct val="0"/>
              </a:spcBef>
            </a:pPr>
            <a:r>
              <a:rPr lang="en-US" altLang="en-US" sz="1400" dirty="0">
                <a:cs typeface="Arial" charset="0"/>
              </a:rPr>
              <a:t> Auburn Warehouse</a:t>
            </a:r>
          </a:p>
          <a:p>
            <a:pPr eaLnBrk="1" hangingPunct="1">
              <a:spcBef>
                <a:spcPct val="0"/>
              </a:spcBef>
            </a:pPr>
            <a:endParaRPr lang="en-US" altLang="en-US" sz="1400" b="1" dirty="0">
              <a:cs typeface="Arial" charset="0"/>
            </a:endParaRPr>
          </a:p>
          <a:p>
            <a:pPr eaLnBrk="1" hangingPunct="1">
              <a:spcBef>
                <a:spcPct val="0"/>
              </a:spcBef>
              <a:buFontTx/>
              <a:buNone/>
            </a:pPr>
            <a:r>
              <a:rPr lang="en-US" altLang="en-US" sz="1600" u="sng" dirty="0">
                <a:cs typeface="Arial" charset="0"/>
              </a:rPr>
              <a:t>Remote </a:t>
            </a:r>
            <a:r>
              <a:rPr lang="en-US" altLang="en-US" sz="1600" u="sng" dirty="0" smtClean="0">
                <a:cs typeface="Arial" charset="0"/>
              </a:rPr>
              <a:t>Properties</a:t>
            </a:r>
            <a:endParaRPr lang="en-US" altLang="en-US" sz="1600" dirty="0">
              <a:cs typeface="Arial" charset="0"/>
            </a:endParaRPr>
          </a:p>
          <a:p>
            <a:pPr eaLnBrk="1" hangingPunct="1">
              <a:spcBef>
                <a:spcPct val="0"/>
              </a:spcBef>
            </a:pPr>
            <a:r>
              <a:rPr lang="en-US" altLang="en-US" sz="1400" dirty="0">
                <a:cs typeface="Arial" charset="0"/>
              </a:rPr>
              <a:t> SEAFAC, Ketchikan, AK</a:t>
            </a:r>
          </a:p>
          <a:p>
            <a:pPr eaLnBrk="1" hangingPunct="1">
              <a:spcBef>
                <a:spcPct val="0"/>
              </a:spcBef>
            </a:pPr>
            <a:r>
              <a:rPr lang="en-US" altLang="en-US" sz="1400" dirty="0">
                <a:cs typeface="Arial" charset="0"/>
              </a:rPr>
              <a:t> Two Radio Towers – B.C</a:t>
            </a:r>
            <a:r>
              <a:rPr lang="en-US" altLang="en-US" sz="1400" dirty="0" smtClean="0">
                <a:cs typeface="Arial" charset="0"/>
              </a:rPr>
              <a:t>.</a:t>
            </a:r>
          </a:p>
          <a:p>
            <a:pPr eaLnBrk="1" hangingPunct="1">
              <a:spcBef>
                <a:spcPct val="0"/>
              </a:spcBef>
            </a:pPr>
            <a:endParaRPr lang="en-US" altLang="en-US" sz="1400" b="1" u="sng" dirty="0">
              <a:cs typeface="Arial" charset="0"/>
            </a:endParaRPr>
          </a:p>
          <a:p>
            <a:pPr eaLnBrk="1" hangingPunct="1">
              <a:spcBef>
                <a:spcPct val="0"/>
              </a:spcBef>
              <a:buNone/>
            </a:pPr>
            <a:endParaRPr lang="en-US" altLang="en-US" sz="1600" b="1" dirty="0" smtClean="0">
              <a:cs typeface="Arial" charset="0"/>
            </a:endParaRPr>
          </a:p>
          <a:p>
            <a:pPr eaLnBrk="1" hangingPunct="1">
              <a:spcBef>
                <a:spcPct val="0"/>
              </a:spcBef>
              <a:buNone/>
            </a:pPr>
            <a:r>
              <a:rPr lang="en-US" altLang="en-US" sz="1600" b="1" dirty="0" smtClean="0">
                <a:cs typeface="Arial" charset="0"/>
              </a:rPr>
              <a:t>Naval Magazine Indian Island</a:t>
            </a:r>
            <a:endParaRPr lang="en-US" altLang="en-US" sz="1600" b="1" dirty="0">
              <a:cs typeface="Arial" charset="0"/>
            </a:endParaRPr>
          </a:p>
          <a:p>
            <a:pPr eaLnBrk="1" hangingPunct="1">
              <a:spcBef>
                <a:spcPct val="0"/>
              </a:spcBef>
              <a:buFontTx/>
              <a:buNone/>
            </a:pPr>
            <a:endParaRPr lang="en-US" altLang="en-US" sz="1400" u="sng" dirty="0">
              <a:cs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15308"/>
            <a:ext cx="42100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95800" y="1151905"/>
            <a:ext cx="4267200" cy="369332"/>
          </a:xfrm>
          <a:prstGeom prst="rect">
            <a:avLst/>
          </a:prstGeom>
          <a:noFill/>
        </p:spPr>
        <p:txBody>
          <a:bodyPr wrap="square" rtlCol="0">
            <a:spAutoFit/>
          </a:bodyPr>
          <a:lstStyle/>
          <a:p>
            <a:r>
              <a:rPr lang="en-US" dirty="0" smtClean="0"/>
              <a:t>Military Planning and Coordination Areas</a:t>
            </a:r>
            <a:endParaRPr lang="en-US" dirty="0"/>
          </a:p>
        </p:txBody>
      </p:sp>
    </p:spTree>
    <p:extLst>
      <p:ext uri="{BB962C8B-B14F-4D97-AF65-F5344CB8AC3E}">
        <p14:creationId xmlns:p14="http://schemas.microsoft.com/office/powerpoint/2010/main" val="2982988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96286"/>
            <a:ext cx="6844699" cy="1040285"/>
          </a:xfrm>
          <a:prstGeom prst="rect">
            <a:avLst/>
          </a:prstGeom>
          <a:noFill/>
        </p:spPr>
        <p:txBody>
          <a:bodyPr wrap="square" rtlCol="0">
            <a:spAutoFit/>
          </a:bodyPr>
          <a:lstStyle/>
          <a:p>
            <a:pPr marL="342900" indent="-342900">
              <a:spcBef>
                <a:spcPct val="20000"/>
              </a:spcBef>
              <a:buClr>
                <a:srgbClr val="8BC53F"/>
              </a:buClr>
            </a:pPr>
            <a:r>
              <a:rPr lang="en-US" sz="4000" b="1" dirty="0" smtClean="0">
                <a:solidFill>
                  <a:srgbClr val="4B9F83"/>
                </a:solidFill>
                <a:latin typeface="Cambria" panose="02040503050406030204" pitchFamily="18" charset="0"/>
              </a:rPr>
              <a:t>What is compatibility?</a:t>
            </a:r>
            <a:endParaRPr lang="en-US" sz="4000" b="1" dirty="0">
              <a:solidFill>
                <a:srgbClr val="4B9F83"/>
              </a:solidFill>
              <a:latin typeface="Cambria" panose="02040503050406030204" pitchFamily="18" charset="0"/>
            </a:endParaRPr>
          </a:p>
          <a:p>
            <a:pPr>
              <a:spcBef>
                <a:spcPct val="20000"/>
              </a:spcBef>
              <a:buClr>
                <a:srgbClr val="74BC5D"/>
              </a:buClr>
            </a:pPr>
            <a:endParaRPr lang="en-US" dirty="0">
              <a:solidFill>
                <a:schemeClr val="tx1">
                  <a:lumMod val="65000"/>
                  <a:lumOff val="35000"/>
                </a:schemeClr>
              </a:solidFill>
              <a:latin typeface="Cambria" panose="02040503050406030204" pitchFamily="18" charset="0"/>
            </a:endParaRPr>
          </a:p>
        </p:txBody>
      </p:sp>
      <p:sp>
        <p:nvSpPr>
          <p:cNvPr id="5" name="TextBox 4"/>
          <p:cNvSpPr txBox="1"/>
          <p:nvPr/>
        </p:nvSpPr>
        <p:spPr>
          <a:xfrm>
            <a:off x="304800" y="1143000"/>
            <a:ext cx="8763000" cy="1138773"/>
          </a:xfrm>
          <a:prstGeom prst="rect">
            <a:avLst/>
          </a:prstGeom>
          <a:noFill/>
        </p:spPr>
        <p:txBody>
          <a:bodyPr wrap="square" rtlCol="0">
            <a:spAutoFit/>
          </a:bodyPr>
          <a:lstStyle/>
          <a:p>
            <a:pPr marL="285750" indent="-285750">
              <a:spcBef>
                <a:spcPct val="20000"/>
              </a:spcBef>
              <a:buClr>
                <a:srgbClr val="74BC5D"/>
              </a:buClr>
              <a:buFont typeface="Arial" panose="020B0604020202020204" pitchFamily="34" charset="0"/>
              <a:buChar char="•"/>
            </a:pPr>
            <a:r>
              <a:rPr lang="en-US" sz="2000" dirty="0">
                <a:solidFill>
                  <a:schemeClr val="tx1">
                    <a:lumMod val="65000"/>
                    <a:lumOff val="35000"/>
                  </a:schemeClr>
                </a:solidFill>
                <a:latin typeface="Cambria" panose="02040503050406030204" pitchFamily="18" charset="0"/>
              </a:rPr>
              <a:t>Civilian and </a:t>
            </a:r>
            <a:r>
              <a:rPr lang="en-US" sz="2000" dirty="0" smtClean="0">
                <a:solidFill>
                  <a:schemeClr val="tx1">
                    <a:lumMod val="65000"/>
                    <a:lumOff val="35000"/>
                  </a:schemeClr>
                </a:solidFill>
                <a:latin typeface="Cambria" panose="02040503050406030204" pitchFamily="18" charset="0"/>
              </a:rPr>
              <a:t>military </a:t>
            </a:r>
            <a:r>
              <a:rPr lang="en-US" sz="2000" dirty="0">
                <a:solidFill>
                  <a:schemeClr val="tx1">
                    <a:lumMod val="65000"/>
                    <a:lumOff val="35000"/>
                  </a:schemeClr>
                </a:solidFill>
                <a:latin typeface="Cambria" panose="02040503050406030204" pitchFamily="18" charset="0"/>
              </a:rPr>
              <a:t>land uses that exist harmoniously alongside each </a:t>
            </a:r>
            <a:r>
              <a:rPr lang="en-US" sz="2000" dirty="0" smtClean="0">
                <a:solidFill>
                  <a:schemeClr val="tx1">
                    <a:lumMod val="65000"/>
                    <a:lumOff val="35000"/>
                  </a:schemeClr>
                </a:solidFill>
                <a:latin typeface="Cambria" panose="02040503050406030204" pitchFamily="18" charset="0"/>
              </a:rPr>
              <a:t>other</a:t>
            </a:r>
            <a:endParaRPr lang="en-US" sz="2000" dirty="0">
              <a:solidFill>
                <a:schemeClr val="tx1">
                  <a:lumMod val="65000"/>
                  <a:lumOff val="35000"/>
                </a:schemeClr>
              </a:solidFill>
              <a:latin typeface="Cambria" panose="02040503050406030204" pitchFamily="18" charset="0"/>
            </a:endParaRPr>
          </a:p>
          <a:p>
            <a:pPr marL="285750" indent="-285750">
              <a:spcBef>
                <a:spcPct val="20000"/>
              </a:spcBef>
              <a:buClr>
                <a:srgbClr val="74BC5D"/>
              </a:buClr>
              <a:buFont typeface="Arial" panose="020B0604020202020204" pitchFamily="34" charset="0"/>
              <a:buChar char="•"/>
            </a:pPr>
            <a:r>
              <a:rPr lang="en-US" sz="2000" dirty="0" smtClean="0">
                <a:solidFill>
                  <a:schemeClr val="tx1">
                    <a:lumMod val="65000"/>
                    <a:lumOff val="35000"/>
                  </a:schemeClr>
                </a:solidFill>
                <a:latin typeface="Cambria" panose="02040503050406030204" pitchFamily="18" charset="0"/>
              </a:rPr>
              <a:t>Compatible </a:t>
            </a:r>
            <a:r>
              <a:rPr lang="en-US" sz="2000" dirty="0">
                <a:solidFill>
                  <a:schemeClr val="tx1">
                    <a:lumMod val="65000"/>
                    <a:lumOff val="35000"/>
                  </a:schemeClr>
                </a:solidFill>
                <a:latin typeface="Cambria" panose="02040503050406030204" pitchFamily="18" charset="0"/>
              </a:rPr>
              <a:t>uses do not expose people to undue safety risks or </a:t>
            </a:r>
            <a:r>
              <a:rPr lang="en-US" sz="2000" dirty="0" smtClean="0">
                <a:solidFill>
                  <a:schemeClr val="tx1">
                    <a:lumMod val="65000"/>
                    <a:lumOff val="35000"/>
                  </a:schemeClr>
                </a:solidFill>
                <a:latin typeface="Cambria" panose="02040503050406030204" pitchFamily="18" charset="0"/>
              </a:rPr>
              <a:t>nuisance</a:t>
            </a:r>
            <a:endParaRPr lang="en-US" sz="2000" dirty="0">
              <a:solidFill>
                <a:schemeClr val="tx1">
                  <a:lumMod val="65000"/>
                  <a:lumOff val="35000"/>
                </a:schemeClr>
              </a:solidFill>
              <a:latin typeface="Cambria" panose="02040503050406030204" pitchFamily="18" charset="0"/>
            </a:endParaRPr>
          </a:p>
          <a:p>
            <a:pPr marL="285750" indent="-285750">
              <a:spcBef>
                <a:spcPct val="20000"/>
              </a:spcBef>
              <a:buClr>
                <a:srgbClr val="74BC5D"/>
              </a:buClr>
              <a:buFont typeface="Arial" panose="020B0604020202020204" pitchFamily="34" charset="0"/>
              <a:buChar char="•"/>
            </a:pPr>
            <a:r>
              <a:rPr lang="en-US" sz="2000" dirty="0" smtClean="0">
                <a:solidFill>
                  <a:schemeClr val="tx1">
                    <a:lumMod val="65000"/>
                    <a:lumOff val="35000"/>
                  </a:schemeClr>
                </a:solidFill>
                <a:latin typeface="Cambria" panose="02040503050406030204" pitchFamily="18" charset="0"/>
              </a:rPr>
              <a:t>Compatible </a:t>
            </a:r>
            <a:r>
              <a:rPr lang="en-US" sz="2000" dirty="0">
                <a:solidFill>
                  <a:schemeClr val="tx1">
                    <a:lumMod val="65000"/>
                    <a:lumOff val="35000"/>
                  </a:schemeClr>
                </a:solidFill>
                <a:latin typeface="Cambria" panose="02040503050406030204" pitchFamily="18" charset="0"/>
              </a:rPr>
              <a:t>uses do not result in interference with military exercises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48528"/>
            <a:ext cx="5943600" cy="4161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440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TotalTime>
  <Words>3150</Words>
  <Application>Microsoft Office PowerPoint</Application>
  <PresentationFormat>On-screen Show (4:3)</PresentationFormat>
  <Paragraphs>331</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GMA </vt:lpstr>
      <vt:lpstr>ECONOMICS </vt:lpstr>
      <vt:lpstr>GROWTH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Kitsap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Kathlene Barnhart</dc:creator>
  <cp:lastModifiedBy>Kathlene Barnhart</cp:lastModifiedBy>
  <cp:revision>89</cp:revision>
  <dcterms:created xsi:type="dcterms:W3CDTF">2015-08-28T17:31:01Z</dcterms:created>
  <dcterms:modified xsi:type="dcterms:W3CDTF">2015-09-22T21:56:59Z</dcterms:modified>
</cp:coreProperties>
</file>