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84" r:id="rId3"/>
    <p:sldId id="288" r:id="rId4"/>
    <p:sldId id="291" r:id="rId5"/>
    <p:sldId id="258" r:id="rId6"/>
    <p:sldId id="274" r:id="rId7"/>
    <p:sldId id="283" r:id="rId8"/>
    <p:sldId id="286" r:id="rId9"/>
    <p:sldId id="285" r:id="rId10"/>
    <p:sldId id="257" r:id="rId11"/>
    <p:sldId id="261" r:id="rId12"/>
    <p:sldId id="263" r:id="rId13"/>
    <p:sldId id="268" r:id="rId14"/>
    <p:sldId id="259" r:id="rId15"/>
    <p:sldId id="290" r:id="rId16"/>
    <p:sldId id="260" r:id="rId17"/>
    <p:sldId id="287" r:id="rId18"/>
    <p:sldId id="275" r:id="rId19"/>
    <p:sldId id="262" r:id="rId20"/>
    <p:sldId id="267" r:id="rId21"/>
    <p:sldId id="273" r:id="rId22"/>
    <p:sldId id="269" r:id="rId23"/>
    <p:sldId id="270" r:id="rId24"/>
    <p:sldId id="271" r:id="rId25"/>
    <p:sldId id="272" r:id="rId26"/>
    <p:sldId id="264" r:id="rId27"/>
    <p:sldId id="289" r:id="rId28"/>
    <p:sldId id="265" r:id="rId29"/>
    <p:sldId id="278"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3" autoAdjust="0"/>
    <p:restoredTop sz="94660"/>
  </p:normalViewPr>
  <p:slideViewPr>
    <p:cSldViewPr>
      <p:cViewPr>
        <p:scale>
          <a:sx n="70" d="100"/>
          <a:sy n="70" d="100"/>
        </p:scale>
        <p:origin x="-14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emissions</c:v>
                </c:pt>
              </c:strCache>
            </c:strRef>
          </c:tx>
          <c:cat>
            <c:strRef>
              <c:f>Sheet1!$A$2:$A$5</c:f>
              <c:strCache>
                <c:ptCount val="4"/>
                <c:pt idx="0">
                  <c:v>Transportation</c:v>
                </c:pt>
                <c:pt idx="1">
                  <c:v>RCI</c:v>
                </c:pt>
                <c:pt idx="2">
                  <c:v>Electricity</c:v>
                </c:pt>
                <c:pt idx="3">
                  <c:v>All Other</c:v>
                </c:pt>
              </c:strCache>
            </c:strRef>
          </c:cat>
          <c:val>
            <c:numRef>
              <c:f>Sheet1!$B$2:$B$5</c:f>
              <c:numCache>
                <c:formatCode>General</c:formatCode>
                <c:ptCount val="4"/>
                <c:pt idx="0">
                  <c:v>42.5</c:v>
                </c:pt>
                <c:pt idx="1">
                  <c:v>20.5</c:v>
                </c:pt>
                <c:pt idx="2">
                  <c:v>15.2</c:v>
                </c:pt>
                <c:pt idx="3">
                  <c:v>15</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70FE8-DB19-4CE0-B57D-CB6284565AFC}" type="datetimeFigureOut">
              <a:rPr lang="en-US" smtClean="0"/>
              <a:pPr/>
              <a:t>9/23/2015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85CC3-E6B3-496E-B957-28048BB7BDEA}" type="slidenum">
              <a:rPr lang="en-US" smtClean="0"/>
              <a:pPr/>
              <a:t>‹#›</a:t>
            </a:fld>
            <a:endParaRPr lang="en-US" dirty="0"/>
          </a:p>
        </p:txBody>
      </p:sp>
    </p:spTree>
    <p:extLst>
      <p:ext uri="{BB962C8B-B14F-4D97-AF65-F5344CB8AC3E}">
        <p14:creationId xmlns:p14="http://schemas.microsoft.com/office/powerpoint/2010/main" val="104032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komonews.com/communities/olympia/196011111.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msnbc.com/msnbc/west-coast-hit-hard-pineapple-express-stor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pps.leg.wa.gov/rcw/default.aspx?cite=46.16A.45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transportation sector is where the majority of our state emissions are</a:t>
            </a:r>
            <a:r>
              <a:rPr lang="en-US" baseline="0" dirty="0" smtClean="0"/>
              <a:t> generated.  Another 22 percent come from heating, cooling, lighting, and powering our buildings.  In sum, that is almost 70% of our state’s emissions.  The good news is that through planning we can work to substantially reduce the amount of greenhouse gas emissions.</a:t>
            </a:r>
            <a:endParaRPr lang="en-US" dirty="0" smtClean="0"/>
          </a:p>
        </p:txBody>
      </p:sp>
      <p:sp>
        <p:nvSpPr>
          <p:cNvPr id="4" name="Slide Number Placeholder 3"/>
          <p:cNvSpPr>
            <a:spLocks noGrp="1"/>
          </p:cNvSpPr>
          <p:nvPr>
            <p:ph type="sldNum" sz="quarter" idx="10"/>
          </p:nvPr>
        </p:nvSpPr>
        <p:spPr/>
        <p:txBody>
          <a:bodyPr/>
          <a:lstStyle/>
          <a:p>
            <a:fld id="{23985CC3-E6B3-496E-B957-28048BB7BDEA}" type="slidenum">
              <a:rPr lang="en-US" smtClean="0"/>
              <a:pPr/>
              <a:t>5</a:t>
            </a:fld>
            <a:endParaRPr lang="en-US" dirty="0"/>
          </a:p>
        </p:txBody>
      </p:sp>
    </p:spTree>
    <p:extLst>
      <p:ext uri="{BB962C8B-B14F-4D97-AF65-F5344CB8AC3E}">
        <p14:creationId xmlns:p14="http://schemas.microsoft.com/office/powerpoint/2010/main" val="377468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Level Rise is an</a:t>
            </a:r>
            <a:r>
              <a:rPr lang="en-US" baseline="0" dirty="0" smtClean="0"/>
              <a:t> interesting issue in Washington state.  Because of our on-going dynamic geologic processes, some areas are not anticipated to have as much of an impact when compared to other parts of the state.  This is because in some areas of our state, the land is still rising, while other areas are subsiding.  Sea Level Rise could impact ports and commerce, infrastructure, and could accelerate coastal erosion.  </a:t>
            </a:r>
          </a:p>
          <a:p>
            <a:r>
              <a:rPr lang="en-US" baseline="0" dirty="0" smtClean="0"/>
              <a:t>The paper provides information on the topic, tools for assessing impacts, and provides examples of local communities in our state that are considering sea level rise impacts.  </a:t>
            </a:r>
          </a:p>
          <a:p>
            <a:r>
              <a:rPr lang="en-US" baseline="0" dirty="0" smtClean="0"/>
              <a:t>Affected communities will eventually need to decide when to protect assets, when to retreat back or at higher elevations, or when to abandon certain investments so they can be relocated out of the impacted areas.  Because these investments can often be millions of dollars, knowing when impacts are likely and to what extent, communities can make the best decisions for how to proceed.</a:t>
            </a:r>
          </a:p>
          <a:p>
            <a:endParaRPr lang="en-US" baseline="0" dirty="0" smtClean="0"/>
          </a:p>
          <a:p>
            <a:r>
              <a:rPr lang="en-US" sz="1200" dirty="0" smtClean="0">
                <a:hlinkClick r:id="rId3"/>
              </a:rPr>
              <a:t>http://www.komonews.com/communities/olympia/196011111.html</a:t>
            </a:r>
            <a:endParaRPr lang="en-US" sz="1200" dirty="0" smtClean="0"/>
          </a:p>
          <a:p>
            <a:r>
              <a:rPr lang="en-US" sz="1200" u="sng" dirty="0" smtClean="0">
                <a:hlinkClick r:id="rId4"/>
              </a:rPr>
              <a:t>http://www.msnbc.com/msnbc/west-coast-hit-hard-pineapple-express-storm</a:t>
            </a:r>
            <a:r>
              <a:rPr lang="en-US" sz="1200" dirty="0" smtClean="0"/>
              <a:t> </a:t>
            </a:r>
          </a:p>
          <a:p>
            <a:r>
              <a:rPr lang="en-US" dirty="0" smtClean="0"/>
              <a:t>Photos: Right - Olympia, WA downtown during King</a:t>
            </a:r>
            <a:r>
              <a:rPr lang="en-US" baseline="0" dirty="0" smtClean="0"/>
              <a:t> Tides event.  Left – Washaway Beach, Pacific County, WA</a:t>
            </a:r>
            <a:endParaRPr lang="en-US" dirty="0"/>
          </a:p>
        </p:txBody>
      </p:sp>
      <p:sp>
        <p:nvSpPr>
          <p:cNvPr id="4" name="Slide Number Placeholder 3"/>
          <p:cNvSpPr>
            <a:spLocks noGrp="1"/>
          </p:cNvSpPr>
          <p:nvPr>
            <p:ph type="sldNum" sz="quarter" idx="10"/>
          </p:nvPr>
        </p:nvSpPr>
        <p:spPr/>
        <p:txBody>
          <a:bodyPr/>
          <a:lstStyle/>
          <a:p>
            <a:fld id="{23985CC3-E6B3-496E-B957-28048BB7BDEA}" type="slidenum">
              <a:rPr lang="en-US" smtClean="0"/>
              <a:pPr/>
              <a:t>24</a:t>
            </a:fld>
            <a:endParaRPr lang="en-US" dirty="0"/>
          </a:p>
        </p:txBody>
      </p:sp>
    </p:spTree>
    <p:extLst>
      <p:ext uri="{BB962C8B-B14F-4D97-AF65-F5344CB8AC3E}">
        <p14:creationId xmlns:p14="http://schemas.microsoft.com/office/powerpoint/2010/main" val="365265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454B947-441E-4931-AA36-72B6061736CF}" type="slidenum">
              <a:rPr lang="en-US" smtClean="0"/>
              <a:pPr>
                <a:defRPr/>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rPr>
              <a:t>While permanent inundation of low-lying areas is what people most associate with sea level rise, it is important to recognize that sea level rise has many near term episodic impacts that will increase in frequency, intensity, and/or magnitude, including flooding, erosion, habitat loss.</a:t>
            </a:r>
          </a:p>
          <a:p>
            <a:endParaRPr lang="en-US" dirty="0">
              <a:latin typeface="Arial" charset="0"/>
            </a:endParaRPr>
          </a:p>
          <a:p>
            <a:r>
              <a:rPr lang="en-US" b="1" dirty="0">
                <a:latin typeface="Arial" charset="0"/>
              </a:rPr>
              <a:t>Photo: </a:t>
            </a:r>
            <a:r>
              <a:rPr lang="en-US" dirty="0">
                <a:latin typeface="Arial" charset="0"/>
              </a:rPr>
              <a:t>http://soundwaves.usgs.gov/2008/07/CliffLV1cvPLSLG.jpg </a:t>
            </a: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FCD8C3-4C9C-1147-A8EE-60496E76E639}" type="slidenum">
              <a:rPr lang="en-US" sz="1300">
                <a:solidFill>
                  <a:srgbClr val="000000"/>
                </a:solidFill>
              </a:rPr>
              <a:pPr eaLnBrk="1" hangingPunct="1"/>
              <a:t>8</a:t>
            </a:fld>
            <a:endParaRPr lang="en-US" sz="13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And we know that many of the areas affected by climate are related directly or indirectly to important local government services and functions.</a:t>
            </a:r>
          </a:p>
          <a:p>
            <a:endParaRPr lang="en-US" dirty="0">
              <a:latin typeface="Calibri" charset="0"/>
            </a:endParaRPr>
          </a:p>
          <a:p>
            <a:r>
              <a:rPr lang="en-US" dirty="0">
                <a:latin typeface="Calibri" charset="0"/>
              </a:rPr>
              <a:t>This is by no means a comprehensive list….others: emergency management, transportation, planning &amp; zoning, RSJ</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057" indent="-280406" eaLnBrk="0" hangingPunct="0">
              <a:defRPr sz="2400">
                <a:solidFill>
                  <a:schemeClr val="tx1"/>
                </a:solidFill>
                <a:latin typeface="Arial" charset="0"/>
                <a:ea typeface="ＭＳ Ｐゴシック" charset="0"/>
              </a:defRPr>
            </a:lvl2pPr>
            <a:lvl3pPr marL="1121626" indent="-224325" eaLnBrk="0" hangingPunct="0">
              <a:defRPr sz="2400">
                <a:solidFill>
                  <a:schemeClr val="tx1"/>
                </a:solidFill>
                <a:latin typeface="Arial" charset="0"/>
                <a:ea typeface="ＭＳ Ｐゴシック" charset="0"/>
              </a:defRPr>
            </a:lvl3pPr>
            <a:lvl4pPr marL="1570276" indent="-224325" eaLnBrk="0" hangingPunct="0">
              <a:defRPr sz="2400">
                <a:solidFill>
                  <a:schemeClr val="tx1"/>
                </a:solidFill>
                <a:latin typeface="Arial" charset="0"/>
                <a:ea typeface="ＭＳ Ｐゴシック" charset="0"/>
              </a:defRPr>
            </a:lvl4pPr>
            <a:lvl5pPr marL="2018927" indent="-224325" eaLnBrk="0" hangingPunct="0">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C8462-7B32-0245-8111-CDED00BB3809}" type="slidenum">
              <a:rPr lang="en-US" sz="1300"/>
              <a:pPr eaLnBrk="1" hangingPunct="1"/>
              <a:t>9</a:t>
            </a:fld>
            <a:endParaRPr 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state shall limit emissions of greenhouse gases to achieve the following emission reductions for Washington state:</a:t>
            </a:r>
          </a:p>
          <a:p>
            <a:pPr marL="171450" indent="-171450">
              <a:buFont typeface="Arial" panose="020B0604020202020204" pitchFamily="34" charset="0"/>
              <a:buChar char="•"/>
            </a:pPr>
            <a:r>
              <a:rPr lang="en-US" dirty="0" smtClean="0">
                <a:effectLst/>
              </a:rPr>
              <a:t>By 2020, reduce overall emissions of greenhouse gases in the state to 1990 levels; </a:t>
            </a:r>
          </a:p>
          <a:p>
            <a:pPr marL="171450" indent="-171450">
              <a:buFont typeface="Arial" panose="020B0604020202020204" pitchFamily="34" charset="0"/>
              <a:buChar char="•"/>
            </a:pPr>
            <a:r>
              <a:rPr lang="en-US" dirty="0" smtClean="0">
                <a:effectLst/>
              </a:rPr>
              <a:t>By 2035, reduce overall emissions of greenhouse gases in the state to twenty-five percent (25%) below 1990 levels; </a:t>
            </a:r>
          </a:p>
          <a:p>
            <a:pPr marL="171450" indent="-171450">
              <a:buFont typeface="Arial" panose="020B0604020202020204" pitchFamily="34" charset="0"/>
              <a:buChar char="•"/>
            </a:pPr>
            <a:r>
              <a:rPr lang="en-US" dirty="0" smtClean="0">
                <a:effectLst/>
              </a:rPr>
              <a:t>By 2050, the state will do its part to reach global climate stabilization levels by reducing overall emissions to fifty percent (50%) below 1990 levels, or seventy percent below the state's expected emissions that year.</a:t>
            </a:r>
          </a:p>
          <a:p>
            <a:pPr marL="0" indent="0">
              <a:buFont typeface="Arial" panose="020B0604020202020204" pitchFamily="34" charset="0"/>
              <a:buNone/>
            </a:pPr>
            <a:endParaRPr lang="en-US" dirty="0" smtClean="0">
              <a:effectLst/>
            </a:endParaRPr>
          </a:p>
          <a:p>
            <a:pPr marL="0" indent="0">
              <a:buFontTx/>
              <a:buNone/>
            </a:pPr>
            <a:r>
              <a:rPr lang="en-US" dirty="0" smtClean="0">
                <a:effectLst/>
              </a:rPr>
              <a:t>Establish the following benchmarks using a statewide baseline of seventy-five billion vehicle miles traveled less the vehicle miles traveled attributable to vehicles licensed under RCW </a:t>
            </a:r>
            <a:r>
              <a:rPr lang="en-US" dirty="0" smtClean="0">
                <a:effectLst/>
                <a:hlinkClick r:id="rId3"/>
              </a:rPr>
              <a:t>46.16A.455</a:t>
            </a:r>
            <a:r>
              <a:rPr lang="en-US" dirty="0" smtClean="0">
                <a:effectLst/>
              </a:rPr>
              <a:t> and weighing ten thousand pounds or more, which are exempt from this section: </a:t>
            </a:r>
          </a:p>
          <a:p>
            <a:pPr marL="171450" indent="-171450">
              <a:buFont typeface="Arial" panose="020B0604020202020204" pitchFamily="34" charset="0"/>
              <a:buChar char="•"/>
            </a:pPr>
            <a:r>
              <a:rPr lang="en-US" dirty="0" smtClean="0">
                <a:effectLst/>
              </a:rPr>
              <a:t>Decrease the annual per capita vehicle miles traveled by eighteen percent (18%) by 2020; </a:t>
            </a:r>
          </a:p>
          <a:p>
            <a:pPr marL="171450" indent="-171450">
              <a:buFont typeface="Arial" panose="020B0604020202020204" pitchFamily="34" charset="0"/>
              <a:buChar char="•"/>
            </a:pPr>
            <a:r>
              <a:rPr lang="en-US" dirty="0" smtClean="0">
                <a:effectLst/>
              </a:rPr>
              <a:t>Decrease the annual per capita vehicle miles traveled by thirty percent (30%) by 2035; and </a:t>
            </a:r>
          </a:p>
          <a:p>
            <a:pPr marL="171450" indent="-171450">
              <a:buFont typeface="Arial" panose="020B0604020202020204" pitchFamily="34" charset="0"/>
              <a:buChar char="•"/>
            </a:pPr>
            <a:r>
              <a:rPr lang="en-US" dirty="0" smtClean="0">
                <a:effectLst/>
              </a:rPr>
              <a:t>Decrease the annual per capita vehicle miles traveled by fifty percent (50%) by 2050;</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23985CC3-E6B3-496E-B957-28048BB7BDEA}" type="slidenum">
              <a:rPr lang="en-US" smtClean="0"/>
              <a:pPr/>
              <a:t>11</a:t>
            </a:fld>
            <a:endParaRPr lang="en-US" dirty="0"/>
          </a:p>
        </p:txBody>
      </p:sp>
    </p:spTree>
    <p:extLst>
      <p:ext uri="{BB962C8B-B14F-4D97-AF65-F5344CB8AC3E}">
        <p14:creationId xmlns:p14="http://schemas.microsoft.com/office/powerpoint/2010/main" val="159822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 of Health has joined this partnership.  State agencies are working to develop and share guidance.  WSDOT has been meeting with</a:t>
            </a:r>
            <a:r>
              <a:rPr lang="en-US" baseline="0" dirty="0" smtClean="0"/>
              <a:t> the RTPOs.  Reaching out to local governments (survey, engagements such as today) to seek input on what would be helpful for you.  </a:t>
            </a:r>
          </a:p>
          <a:p>
            <a:r>
              <a:rPr lang="en-US" baseline="0" dirty="0" smtClean="0"/>
              <a:t>A new webpage is being developed that will include Transportation Efficient Community resources from all four state agencies.</a:t>
            </a:r>
            <a:endParaRPr lang="en-US" dirty="0" smtClean="0"/>
          </a:p>
        </p:txBody>
      </p:sp>
      <p:sp>
        <p:nvSpPr>
          <p:cNvPr id="4" name="Slide Number Placeholder 3"/>
          <p:cNvSpPr>
            <a:spLocks noGrp="1"/>
          </p:cNvSpPr>
          <p:nvPr>
            <p:ph type="sldNum" sz="quarter" idx="10"/>
          </p:nvPr>
        </p:nvSpPr>
        <p:spPr/>
        <p:txBody>
          <a:bodyPr/>
          <a:lstStyle/>
          <a:p>
            <a:fld id="{23985CC3-E6B3-496E-B957-28048BB7BDEA}" type="slidenum">
              <a:rPr lang="en-US" smtClean="0"/>
              <a:pPr/>
              <a:t>12</a:t>
            </a:fld>
            <a:endParaRPr lang="en-US" dirty="0"/>
          </a:p>
        </p:txBody>
      </p:sp>
    </p:spTree>
    <p:extLst>
      <p:ext uri="{BB962C8B-B14F-4D97-AF65-F5344CB8AC3E}">
        <p14:creationId xmlns:p14="http://schemas.microsoft.com/office/powerpoint/2010/main" val="158261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Rather than making communities climate proof, preparing for climate change is about increasing resilience to climate change impacts.</a:t>
            </a:r>
          </a:p>
          <a:p>
            <a:pPr eaLnBrk="1" hangingPunct="1">
              <a:spcBef>
                <a:spcPct val="0"/>
              </a:spcBef>
            </a:pPr>
            <a:endParaRPr lang="en-US" dirty="0">
              <a:latin typeface="Calibri" charset="0"/>
            </a:endParaRPr>
          </a:p>
          <a:p>
            <a:pPr eaLnBrk="1" hangingPunct="1">
              <a:spcBef>
                <a:spcPct val="0"/>
              </a:spcBef>
            </a:pPr>
            <a:r>
              <a:rPr lang="en-US" dirty="0">
                <a:latin typeface="Calibri" charset="0"/>
              </a:rPr>
              <a:t>Quote taken from Adger, W.N., N.W. Arnell, E.L. Tompkins. 2005. Successful adaptation to climate change across scales. </a:t>
            </a:r>
            <a:r>
              <a:rPr lang="en-US" i="1" dirty="0">
                <a:latin typeface="Calibri" charset="0"/>
              </a:rPr>
              <a:t>Global Environmental Change</a:t>
            </a:r>
            <a:r>
              <a:rPr lang="en-US" dirty="0">
                <a:latin typeface="Calibri" charset="0"/>
              </a:rPr>
              <a:t> 15: 77-86.</a:t>
            </a:r>
          </a:p>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2400">
                <a:solidFill>
                  <a:schemeClr val="tx1"/>
                </a:solidFill>
                <a:latin typeface="Arial" charset="0"/>
                <a:ea typeface="ＭＳ Ｐゴシック" charset="0"/>
                <a:cs typeface="ＭＳ Ｐゴシック" charset="0"/>
              </a:defRPr>
            </a:lvl1pPr>
            <a:lvl2pPr marL="729057" indent="-280406" defTabSz="911322" eaLnBrk="0" hangingPunct="0">
              <a:defRPr sz="2400">
                <a:solidFill>
                  <a:schemeClr val="tx1"/>
                </a:solidFill>
                <a:latin typeface="Arial" charset="0"/>
                <a:ea typeface="ＭＳ Ｐゴシック" charset="0"/>
              </a:defRPr>
            </a:lvl2pPr>
            <a:lvl3pPr marL="1121626" indent="-224325" defTabSz="911322" eaLnBrk="0" hangingPunct="0">
              <a:defRPr sz="2400">
                <a:solidFill>
                  <a:schemeClr val="tx1"/>
                </a:solidFill>
                <a:latin typeface="Arial" charset="0"/>
                <a:ea typeface="ＭＳ Ｐゴシック" charset="0"/>
              </a:defRPr>
            </a:lvl3pPr>
            <a:lvl4pPr marL="1570276" indent="-224325" defTabSz="911322" eaLnBrk="0" hangingPunct="0">
              <a:defRPr sz="2400">
                <a:solidFill>
                  <a:schemeClr val="tx1"/>
                </a:solidFill>
                <a:latin typeface="Arial" charset="0"/>
                <a:ea typeface="ＭＳ Ｐゴシック" charset="0"/>
              </a:defRPr>
            </a:lvl4pPr>
            <a:lvl5pPr marL="2018927" indent="-224325" defTabSz="911322" eaLnBrk="0" hangingPunct="0">
              <a:defRPr sz="2400">
                <a:solidFill>
                  <a:schemeClr val="tx1"/>
                </a:solidFill>
                <a:latin typeface="Arial" charset="0"/>
                <a:ea typeface="ＭＳ Ｐゴシック" charset="0"/>
              </a:defRPr>
            </a:lvl5pPr>
            <a:lvl6pPr marL="2467577" indent="-224325" defTabSz="911322" eaLnBrk="0" fontAlgn="base" hangingPunct="0">
              <a:spcBef>
                <a:spcPct val="0"/>
              </a:spcBef>
              <a:spcAft>
                <a:spcPct val="0"/>
              </a:spcAft>
              <a:defRPr sz="2400">
                <a:solidFill>
                  <a:schemeClr val="tx1"/>
                </a:solidFill>
                <a:latin typeface="Arial" charset="0"/>
                <a:ea typeface="ＭＳ Ｐゴシック" charset="0"/>
              </a:defRPr>
            </a:lvl6pPr>
            <a:lvl7pPr marL="2916227" indent="-224325" defTabSz="911322" eaLnBrk="0" fontAlgn="base" hangingPunct="0">
              <a:spcBef>
                <a:spcPct val="0"/>
              </a:spcBef>
              <a:spcAft>
                <a:spcPct val="0"/>
              </a:spcAft>
              <a:defRPr sz="2400">
                <a:solidFill>
                  <a:schemeClr val="tx1"/>
                </a:solidFill>
                <a:latin typeface="Arial" charset="0"/>
                <a:ea typeface="ＭＳ Ｐゴシック" charset="0"/>
              </a:defRPr>
            </a:lvl7pPr>
            <a:lvl8pPr marL="3364878" indent="-224325" defTabSz="911322" eaLnBrk="0" fontAlgn="base" hangingPunct="0">
              <a:spcBef>
                <a:spcPct val="0"/>
              </a:spcBef>
              <a:spcAft>
                <a:spcPct val="0"/>
              </a:spcAft>
              <a:defRPr sz="2400">
                <a:solidFill>
                  <a:schemeClr val="tx1"/>
                </a:solidFill>
                <a:latin typeface="Arial" charset="0"/>
                <a:ea typeface="ＭＳ Ｐゴシック" charset="0"/>
              </a:defRPr>
            </a:lvl8pPr>
            <a:lvl9pPr marL="3813528" indent="-224325" defTabSz="911322"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719E38-0CD7-4B4E-BF42-EFC9267DBBFB}" type="slidenum">
              <a:rPr lang="en-US" sz="1300"/>
              <a:pPr eaLnBrk="1" hangingPunct="1"/>
              <a:t>17</a:t>
            </a:fld>
            <a:endParaRPr 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985CC3-E6B3-496E-B957-28048BB7BDEA}"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Extreme Heat Events is one aspect from</a:t>
            </a:r>
            <a:r>
              <a:rPr lang="en-US" baseline="0" dirty="0" smtClean="0"/>
              <a:t> the Extreme Weather paper.  Because cities have so much asphalt and concrete, and less grass and vegetation, they absorb and hold heat, which is then radiated back out after the sun goes down.  As a result, cities are warmer during the day and do not cool off as much at night when compared to suburban or rural areas.  There are several adaptation strategies they can use to help prevent or reduce impacts when heat waves hit. </a:t>
            </a:r>
            <a:endParaRPr lang="en-US" dirty="0"/>
          </a:p>
        </p:txBody>
      </p:sp>
      <p:sp>
        <p:nvSpPr>
          <p:cNvPr id="4" name="Slide Number Placeholder 3"/>
          <p:cNvSpPr>
            <a:spLocks noGrp="1"/>
          </p:cNvSpPr>
          <p:nvPr>
            <p:ph type="sldNum" sz="quarter" idx="10"/>
          </p:nvPr>
        </p:nvSpPr>
        <p:spPr/>
        <p:txBody>
          <a:bodyPr/>
          <a:lstStyle/>
          <a:p>
            <a:fld id="{23985CC3-E6B3-496E-B957-28048BB7BDEA}" type="slidenum">
              <a:rPr lang="en-US" smtClean="0"/>
              <a:pPr/>
              <a:t>22</a:t>
            </a:fld>
            <a:endParaRPr lang="en-US" dirty="0"/>
          </a:p>
        </p:txBody>
      </p:sp>
    </p:spTree>
    <p:extLst>
      <p:ext uri="{BB962C8B-B14F-4D97-AF65-F5344CB8AC3E}">
        <p14:creationId xmlns:p14="http://schemas.microsoft.com/office/powerpoint/2010/main" val="392970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of these examples can</a:t>
            </a:r>
            <a:r>
              <a:rPr lang="en-US" baseline="0" dirty="0" smtClean="0"/>
              <a:t> be short term, such as opening cooling centers during a heat wave, while others such as increasing tree canopy in our cities are long term strategies that also provide other benefits.   Rooftop agriculture or green roofs also provide co-benefits such as urban food sources or stormwater benefits.  Cool roofs, which basically entails painting roofs a white or light reflective color, are really fairly simple.</a:t>
            </a:r>
            <a:endParaRPr lang="en-US" dirty="0" smtClean="0"/>
          </a:p>
        </p:txBody>
      </p:sp>
      <p:sp>
        <p:nvSpPr>
          <p:cNvPr id="4" name="Slide Number Placeholder 3"/>
          <p:cNvSpPr>
            <a:spLocks noGrp="1"/>
          </p:cNvSpPr>
          <p:nvPr>
            <p:ph type="sldNum" sz="quarter" idx="10"/>
          </p:nvPr>
        </p:nvSpPr>
        <p:spPr/>
        <p:txBody>
          <a:bodyPr/>
          <a:lstStyle/>
          <a:p>
            <a:fld id="{23985CC3-E6B3-496E-B957-28048BB7BDEA}" type="slidenum">
              <a:rPr lang="en-US" smtClean="0"/>
              <a:pPr/>
              <a:t>23</a:t>
            </a:fld>
            <a:endParaRPr lang="en-US" dirty="0"/>
          </a:p>
        </p:txBody>
      </p:sp>
    </p:spTree>
    <p:extLst>
      <p:ext uri="{BB962C8B-B14F-4D97-AF65-F5344CB8AC3E}">
        <p14:creationId xmlns:p14="http://schemas.microsoft.com/office/powerpoint/2010/main" val="3353036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C8C55EF-060A-4018-996A-0529FC804BC7}"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8C55EF-060A-4018-996A-0529FC804BC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6C8C55EF-060A-4018-996A-0529FC804BC7}"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6C8C55EF-060A-4018-996A-0529FC804BC7}"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C8C55EF-060A-4018-996A-0529FC804BC7}"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CCBACC0-784C-4E5B-9F51-AE7606715EE4}" type="datetimeFigureOut">
              <a:rPr lang="en-US" smtClean="0"/>
              <a:pPr/>
              <a:t>9/23/2015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C55EF-060A-4018-996A-0529FC804BC7}"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C8C55EF-060A-4018-996A-0529FC804BC7}"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6C8C55EF-060A-4018-996A-0529FC804BC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C8C55EF-060A-4018-996A-0529FC804BC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C8C55EF-060A-4018-996A-0529FC804BC7}"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7CCBACC0-784C-4E5B-9F51-AE7606715EE4}" type="datetimeFigureOut">
              <a:rPr lang="en-US" smtClean="0"/>
              <a:pPr/>
              <a:t>9/23/2015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6C8C55EF-060A-4018-996A-0529FC804BC7}"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7CCBACC0-784C-4E5B-9F51-AE7606715EE4}" type="datetimeFigureOut">
              <a:rPr lang="en-US" smtClean="0"/>
              <a:pPr/>
              <a:t>9/23/2015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CCBACC0-784C-4E5B-9F51-AE7606715EE4}" type="datetimeFigureOut">
              <a:rPr lang="en-US" smtClean="0"/>
              <a:pPr/>
              <a:t>9/23/2015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C8C55EF-060A-4018-996A-0529FC804BC7}"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apps.leg.wa.gov/rcw/default.aspx?cite=70.235.0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apps.leg.wa.gov/rcw/default.aspx?cite=47.01.4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governor.wa.gov/sites/default/files/exe_order/eo_14-0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Jz-QP8BA-9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John_Tyndall_(ca._1885).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fortress.wa.gov/ecy/publications/publications/1201004e.pdf" TargetMode="External"/><Relationship Id="rId5" Type="http://schemas.openxmlformats.org/officeDocument/2006/relationships/hyperlink" Target="http://www.globalchange.gov/components/com_joomgallery/img_originals/global_climate_change_impacts_in_the_united_states_1/human_health_9/human_health_4_20090707_1990514532.jpg"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mmerce.wa.gov/Services/localgovernment/GrowthManagement/Growth-Management-Planning-Topics/Climate-Change-and-Energy/Pages/default.aspx" TargetMode="External"/><Relationship Id="rId2" Type="http://schemas.openxmlformats.org/officeDocument/2006/relationships/hyperlink" Target="http://www.washington-apa.org/ten-big-ideas" TargetMode="External"/><Relationship Id="rId1" Type="http://schemas.openxmlformats.org/officeDocument/2006/relationships/slideLayout" Target="../slideLayouts/slideLayout2.xml"/><Relationship Id="rId4" Type="http://schemas.openxmlformats.org/officeDocument/2006/relationships/hyperlink" Target="http://www.ecy.wa.gov/climatechange/ipa_responsestrategy.ht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joyce.phillips@commerce.wa.gov" TargetMode="External"/><Relationship Id="rId2" Type="http://schemas.openxmlformats.org/officeDocument/2006/relationships/hyperlink" Target="mailto:jill.sterrett@gmail.co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nybQYGGGNhcZ1M&amp;tbnid=pUkfkLm3yFXKOM:&amp;ved=0CAUQjRw&amp;url=http://bobjenkins999721446.wordpress.com/2014/03/27/what-did-you-learn-today/&amp;ei=B9drU_ueIMbooASa_ICgBw&amp;bvm=bv.66330100,d.cGU&amp;psig=AFQjCNGMSFdEaHj5VUUACFo-cQf0QcCE8A&amp;ust=1399662706291470"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819400"/>
            <a:ext cx="8686800" cy="3581400"/>
          </a:xfrm>
        </p:spPr>
        <p:txBody>
          <a:bodyPr>
            <a:normAutofit lnSpcReduction="10000"/>
          </a:bodyPr>
          <a:lstStyle/>
          <a:p>
            <a:r>
              <a:rPr lang="en-US" sz="2400" dirty="0" smtClean="0"/>
              <a:t>Peninsula Section Conference</a:t>
            </a:r>
          </a:p>
          <a:p>
            <a:r>
              <a:rPr lang="en-US" sz="2400" dirty="0" smtClean="0"/>
              <a:t>September 25, 2015</a:t>
            </a:r>
          </a:p>
          <a:p>
            <a:r>
              <a:rPr lang="en-US" sz="2400" dirty="0" smtClean="0"/>
              <a:t>Bremerton, WA</a:t>
            </a:r>
          </a:p>
          <a:p>
            <a:endParaRPr lang="en-US" dirty="0"/>
          </a:p>
          <a:p>
            <a:endParaRPr lang="en-US" dirty="0" smtClean="0"/>
          </a:p>
          <a:p>
            <a:endParaRPr lang="en-US" dirty="0" smtClean="0"/>
          </a:p>
          <a:p>
            <a:endParaRPr lang="en-US" dirty="0" smtClean="0"/>
          </a:p>
          <a:p>
            <a:endParaRPr lang="en-US" dirty="0" smtClean="0"/>
          </a:p>
          <a:p>
            <a:endParaRPr lang="en-US" dirty="0"/>
          </a:p>
          <a:p>
            <a:r>
              <a:rPr lang="en-US" dirty="0" smtClean="0"/>
              <a:t>Jill Sterrett, FAICP</a:t>
            </a:r>
          </a:p>
          <a:p>
            <a:r>
              <a:rPr lang="en-US" dirty="0" smtClean="0"/>
              <a:t>Joyce Phillips, AICP</a:t>
            </a:r>
          </a:p>
        </p:txBody>
      </p:sp>
      <p:sp>
        <p:nvSpPr>
          <p:cNvPr id="2" name="Title 1"/>
          <p:cNvSpPr>
            <a:spLocks noGrp="1"/>
          </p:cNvSpPr>
          <p:nvPr>
            <p:ph type="ctrTitle"/>
          </p:nvPr>
        </p:nvSpPr>
        <p:spPr>
          <a:xfrm>
            <a:off x="228600" y="381000"/>
            <a:ext cx="8686800" cy="1524000"/>
          </a:xfrm>
        </p:spPr>
        <p:txBody>
          <a:bodyPr/>
          <a:lstStyle/>
          <a:p>
            <a:r>
              <a:rPr lang="en-US" b="1" dirty="0" smtClean="0"/>
              <a:t>Planning for Climate Change</a:t>
            </a:r>
            <a:endParaRPr lang="en-US" b="1" dirty="0"/>
          </a:p>
        </p:txBody>
      </p:sp>
    </p:spTree>
    <p:extLst>
      <p:ext uri="{BB962C8B-B14F-4D97-AF65-F5344CB8AC3E}">
        <p14:creationId xmlns:p14="http://schemas.microsoft.com/office/powerpoint/2010/main" val="4199683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normAutofit fontScale="90000"/>
          </a:bodyPr>
          <a:lstStyle/>
          <a:p>
            <a:r>
              <a:rPr lang="en-US" b="1" dirty="0" smtClean="0"/>
              <a:t/>
            </a:r>
            <a:br>
              <a:rPr lang="en-US" b="1" dirty="0" smtClean="0"/>
            </a:br>
            <a:r>
              <a:rPr lang="en-US" b="1" dirty="0" smtClean="0"/>
              <a:t>Two </a:t>
            </a:r>
            <a:r>
              <a:rPr lang="en-US" b="1" dirty="0"/>
              <a:t>Pronged </a:t>
            </a:r>
            <a:r>
              <a:rPr lang="en-US" b="1" dirty="0" smtClean="0"/>
              <a:t>Response</a:t>
            </a:r>
            <a:endParaRPr lang="en-US" b="1" dirty="0"/>
          </a:p>
        </p:txBody>
      </p:sp>
      <p:pic>
        <p:nvPicPr>
          <p:cNvPr id="4" name="Picture 2"/>
          <p:cNvPicPr>
            <a:picLocks noChangeAspect="1" noChangeArrowheads="1"/>
          </p:cNvPicPr>
          <p:nvPr/>
        </p:nvPicPr>
        <p:blipFill>
          <a:blip r:embed="rId2" cstate="print"/>
          <a:stretch>
            <a:fillRect/>
          </a:stretch>
        </p:blipFill>
        <p:spPr>
          <a:xfrm>
            <a:off x="838200" y="1066800"/>
            <a:ext cx="7620000" cy="5267500"/>
          </a:xfrm>
          <a:prstGeom prst="rect">
            <a:avLst/>
          </a:prstGeom>
        </p:spPr>
      </p:pic>
    </p:spTree>
    <p:extLst>
      <p:ext uri="{BB962C8B-B14F-4D97-AF65-F5344CB8AC3E}">
        <p14:creationId xmlns:p14="http://schemas.microsoft.com/office/powerpoint/2010/main" val="224994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RCWs in addition to the GMA</a:t>
            </a:r>
            <a:endParaRPr lang="en-US" b="1" dirty="0"/>
          </a:p>
        </p:txBody>
      </p:sp>
      <p:sp>
        <p:nvSpPr>
          <p:cNvPr id="3" name="Content Placeholder 2"/>
          <p:cNvSpPr>
            <a:spLocks noGrp="1"/>
          </p:cNvSpPr>
          <p:nvPr>
            <p:ph sz="quarter" idx="1"/>
          </p:nvPr>
        </p:nvSpPr>
        <p:spPr>
          <a:xfrm>
            <a:off x="301752" y="1828800"/>
            <a:ext cx="8503920" cy="4419600"/>
          </a:xfrm>
        </p:spPr>
        <p:txBody>
          <a:bodyPr/>
          <a:lstStyle/>
          <a:p>
            <a:pPr marL="457200" lvl="0" indent="-457200">
              <a:buFont typeface="Arial" pitchFamily="34" charset="0"/>
              <a:buChar char="•"/>
            </a:pPr>
            <a:r>
              <a:rPr lang="en-US" sz="2800" dirty="0"/>
              <a:t>Washington State enacted statewide limits (</a:t>
            </a:r>
            <a:r>
              <a:rPr lang="en-US" sz="2800" u="sng" dirty="0">
                <a:solidFill>
                  <a:srgbClr val="0D0DDD"/>
                </a:solidFill>
                <a:hlinkClick r:id="rId3"/>
              </a:rPr>
              <a:t>RCW 70.235.020</a:t>
            </a:r>
            <a:r>
              <a:rPr lang="en-US" sz="2800" dirty="0"/>
              <a:t>) on greenhouse gas emissions, which reduce over time. </a:t>
            </a:r>
          </a:p>
          <a:p>
            <a:pPr marL="457200" lvl="0" indent="-457200">
              <a:buFont typeface="Arial" pitchFamily="34" charset="0"/>
              <a:buChar char="•"/>
            </a:pPr>
            <a:r>
              <a:rPr lang="en-US" sz="2800" dirty="0"/>
              <a:t>The state has adopted a statewide goal (</a:t>
            </a:r>
            <a:r>
              <a:rPr lang="en-US" sz="2800" u="sng" dirty="0">
                <a:solidFill>
                  <a:srgbClr val="0D0DDD"/>
                </a:solidFill>
                <a:hlinkClick r:id="rId4"/>
              </a:rPr>
              <a:t>RCW 47.01.440</a:t>
            </a:r>
            <a:r>
              <a:rPr lang="en-US" sz="2800" dirty="0"/>
              <a:t>) to reduce annual per capita vehicle miles traveled for light duty vehicles. </a:t>
            </a:r>
          </a:p>
          <a:p>
            <a:pPr marL="457200" lvl="0" indent="-457200">
              <a:buFont typeface="Arial" pitchFamily="34" charset="0"/>
              <a:buChar char="•"/>
            </a:pPr>
            <a:r>
              <a:rPr lang="en-US" sz="2800" dirty="0"/>
              <a:t>Comprehensive planning is an excellent venue to address both the reduction of greenhouse gases and vehicle miles traveled. </a:t>
            </a:r>
          </a:p>
          <a:p>
            <a:endParaRPr lang="en-US" dirty="0"/>
          </a:p>
        </p:txBody>
      </p:sp>
    </p:spTree>
    <p:extLst>
      <p:ext uri="{BB962C8B-B14F-4D97-AF65-F5344CB8AC3E}">
        <p14:creationId xmlns:p14="http://schemas.microsoft.com/office/powerpoint/2010/main" val="52390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Executive Order 14-04</a:t>
            </a:r>
            <a:endParaRPr lang="en-US" b="1" dirty="0"/>
          </a:p>
        </p:txBody>
      </p:sp>
      <p:sp>
        <p:nvSpPr>
          <p:cNvPr id="3" name="Content Placeholder 2"/>
          <p:cNvSpPr>
            <a:spLocks noGrp="1"/>
          </p:cNvSpPr>
          <p:nvPr>
            <p:ph sz="quarter" idx="1"/>
          </p:nvPr>
        </p:nvSpPr>
        <p:spPr>
          <a:xfrm>
            <a:off x="301752" y="1527048"/>
            <a:ext cx="8503920" cy="5178552"/>
          </a:xfrm>
        </p:spPr>
        <p:txBody>
          <a:bodyPr>
            <a:normAutofit/>
          </a:bodyPr>
          <a:lstStyle/>
          <a:p>
            <a:pPr marL="0" indent="0">
              <a:buNone/>
            </a:pPr>
            <a:r>
              <a:rPr lang="en-US" sz="2400" dirty="0"/>
              <a:t>“The Departments of Transportation, Commerce, and Ecology will work with the Regional Transportation Planning Organizations, counties, and cities to</a:t>
            </a:r>
            <a:r>
              <a:rPr lang="en-US" sz="2400" b="1" dirty="0"/>
              <a:t> </a:t>
            </a:r>
            <a:r>
              <a:rPr lang="en-US" sz="2400" b="1" i="1" dirty="0"/>
              <a:t>develop a new program of financial and technical assistance </a:t>
            </a:r>
            <a:r>
              <a:rPr lang="en-US" sz="2400" dirty="0"/>
              <a:t>to help local governments </a:t>
            </a:r>
            <a:r>
              <a:rPr lang="en-US" sz="2400" b="1" dirty="0"/>
              <a:t>implement</a:t>
            </a:r>
            <a:r>
              <a:rPr lang="en-US" sz="2400" dirty="0"/>
              <a:t> measures </a:t>
            </a:r>
            <a:r>
              <a:rPr lang="en-US" sz="2400" i="1" dirty="0"/>
              <a:t>to </a:t>
            </a:r>
            <a:r>
              <a:rPr lang="en-US" sz="2400" b="1" i="1" dirty="0"/>
              <a:t>improve transportation efficiency</a:t>
            </a:r>
            <a:r>
              <a:rPr lang="en-US" sz="2400" dirty="0"/>
              <a:t>, and to update their comprehensive plans to </a:t>
            </a:r>
            <a:r>
              <a:rPr lang="en-US" sz="2400" b="1" i="1" dirty="0"/>
              <a:t>produce travel and land-use patterns that maximize efficiency in movement of goods and people, and reduce costs and greenhouse gas emissions</a:t>
            </a:r>
            <a:r>
              <a:rPr lang="en-US" sz="2400" dirty="0"/>
              <a:t>.”</a:t>
            </a:r>
            <a:r>
              <a:rPr lang="en-US" sz="2800" dirty="0"/>
              <a:t>       </a:t>
            </a:r>
            <a:endParaRPr lang="en-US" sz="2800" dirty="0" smtClean="0"/>
          </a:p>
          <a:p>
            <a:pPr marL="0" indent="0">
              <a:buNone/>
            </a:pPr>
            <a:r>
              <a:rPr lang="en-US" sz="1800" dirty="0" smtClean="0"/>
              <a:t>(</a:t>
            </a:r>
            <a:r>
              <a:rPr lang="en-US" sz="1800" dirty="0"/>
              <a:t>emphasis added</a:t>
            </a:r>
            <a:r>
              <a:rPr lang="en-US" sz="1800" dirty="0" smtClean="0"/>
              <a:t>)</a:t>
            </a:r>
            <a:endParaRPr lang="en-US" sz="1400" dirty="0"/>
          </a:p>
          <a:p>
            <a:pPr marL="0" indent="0">
              <a:buNone/>
            </a:pPr>
            <a:endParaRPr lang="en-US" sz="1400" dirty="0" smtClean="0">
              <a:solidFill>
                <a:srgbClr val="0D0DDD"/>
              </a:solidFill>
              <a:hlinkClick r:id="rId3"/>
            </a:endParaRPr>
          </a:p>
          <a:p>
            <a:pPr marL="0" indent="0">
              <a:buNone/>
            </a:pPr>
            <a:r>
              <a:rPr lang="en-US" sz="1400" dirty="0" smtClean="0">
                <a:hlinkClick r:id="rId3"/>
              </a:rPr>
              <a:t>http</a:t>
            </a:r>
            <a:r>
              <a:rPr lang="en-US" sz="1400" dirty="0">
                <a:hlinkClick r:id="rId3"/>
              </a:rPr>
              <a:t>://www.governor.wa.gov/sites/default/files/exe_order/eo_14-04.pdf</a:t>
            </a:r>
            <a:endParaRPr lang="en-US" sz="1400" dirty="0"/>
          </a:p>
          <a:p>
            <a:endParaRPr lang="en-US" dirty="0"/>
          </a:p>
        </p:txBody>
      </p:sp>
    </p:spTree>
    <p:extLst>
      <p:ext uri="{BB962C8B-B14F-4D97-AF65-F5344CB8AC3E}">
        <p14:creationId xmlns:p14="http://schemas.microsoft.com/office/powerpoint/2010/main" val="2581447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Planners Do?</a:t>
            </a:r>
            <a:endParaRPr lang="en-US" b="1" dirty="0"/>
          </a:p>
        </p:txBody>
      </p:sp>
      <p:sp>
        <p:nvSpPr>
          <p:cNvPr id="3" name="Content Placeholder 2"/>
          <p:cNvSpPr>
            <a:spLocks noGrp="1"/>
          </p:cNvSpPr>
          <p:nvPr>
            <p:ph sz="quarter" idx="1"/>
          </p:nvPr>
        </p:nvSpPr>
        <p:spPr/>
        <p:txBody>
          <a:bodyPr/>
          <a:lstStyle/>
          <a:p>
            <a:pPr lvl="0"/>
            <a:r>
              <a:rPr lang="en-US" sz="2800" dirty="0"/>
              <a:t>Opportunities to Reduce Emissions and Climate Impacts through planning:</a:t>
            </a:r>
          </a:p>
          <a:p>
            <a:pPr marL="688975" lvl="0" indent="-236538">
              <a:buFont typeface="Arial" pitchFamily="34" charset="0"/>
              <a:buChar char="•"/>
            </a:pPr>
            <a:r>
              <a:rPr lang="en-US" sz="2800" dirty="0"/>
              <a:t>Land Use</a:t>
            </a:r>
          </a:p>
          <a:p>
            <a:pPr marL="688975" lvl="0" indent="-236538">
              <a:buFont typeface="Arial" pitchFamily="34" charset="0"/>
              <a:buChar char="•"/>
            </a:pPr>
            <a:r>
              <a:rPr lang="en-US" sz="2800" dirty="0"/>
              <a:t>Transportation</a:t>
            </a:r>
          </a:p>
          <a:p>
            <a:pPr marL="688975" lvl="0" indent="-236538">
              <a:buFont typeface="Arial" pitchFamily="34" charset="0"/>
              <a:buChar char="•"/>
            </a:pPr>
            <a:r>
              <a:rPr lang="en-US" sz="2800" dirty="0"/>
              <a:t>Energy</a:t>
            </a:r>
          </a:p>
          <a:p>
            <a:pPr marL="688975" lvl="0" indent="-236538">
              <a:buFont typeface="Arial" pitchFamily="34" charset="0"/>
              <a:buChar char="•"/>
            </a:pPr>
            <a:r>
              <a:rPr lang="en-US" sz="2800" dirty="0"/>
              <a:t>Health and Equity</a:t>
            </a:r>
          </a:p>
          <a:p>
            <a:pPr marL="688975" lvl="0" indent="-236538">
              <a:buFont typeface="Arial" pitchFamily="34" charset="0"/>
              <a:buChar char="•"/>
            </a:pPr>
            <a:r>
              <a:rPr lang="en-US" sz="2800" dirty="0"/>
              <a:t>Vulnerability </a:t>
            </a:r>
            <a:r>
              <a:rPr lang="en-US" sz="2800" dirty="0" smtClean="0"/>
              <a:t>Assessments</a:t>
            </a: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0" y="2438400"/>
            <a:ext cx="3333750" cy="3333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3636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t>Land Use</a:t>
            </a:r>
            <a:endParaRPr lang="en-US" dirty="0"/>
          </a:p>
        </p:txBody>
      </p:sp>
      <p:sp>
        <p:nvSpPr>
          <p:cNvPr id="10" name="Content Placeholder 9"/>
          <p:cNvSpPr>
            <a:spLocks noGrp="1"/>
          </p:cNvSpPr>
          <p:nvPr>
            <p:ph sz="quarter" idx="2"/>
          </p:nvPr>
        </p:nvSpPr>
        <p:spPr/>
        <p:txBody>
          <a:bodyPr>
            <a:noAutofit/>
          </a:bodyPr>
          <a:lstStyle/>
          <a:p>
            <a:r>
              <a:rPr lang="en-US" sz="2200" dirty="0" smtClean="0"/>
              <a:t>Compact Urban Growth Areas</a:t>
            </a:r>
          </a:p>
          <a:p>
            <a:r>
              <a:rPr lang="en-US" sz="2200" dirty="0" smtClean="0"/>
              <a:t>Mixed Uses</a:t>
            </a:r>
          </a:p>
          <a:p>
            <a:r>
              <a:rPr lang="en-US" sz="2200" dirty="0" smtClean="0"/>
              <a:t>Walkable Downtowns</a:t>
            </a:r>
          </a:p>
          <a:p>
            <a:r>
              <a:rPr lang="en-US" sz="2200" dirty="0" smtClean="0"/>
              <a:t>Promote Infill</a:t>
            </a:r>
          </a:p>
          <a:p>
            <a:r>
              <a:rPr lang="en-US" sz="2200" dirty="0" smtClean="0"/>
              <a:t>Transit Oriented Development</a:t>
            </a:r>
          </a:p>
          <a:p>
            <a:r>
              <a:rPr lang="en-US" sz="2200" dirty="0" smtClean="0"/>
              <a:t>Parking (cost &amp; supply)</a:t>
            </a:r>
          </a:p>
          <a:p>
            <a:r>
              <a:rPr lang="en-US" sz="2200" dirty="0" smtClean="0"/>
              <a:t>EV Infrastructure</a:t>
            </a:r>
          </a:p>
          <a:p>
            <a:r>
              <a:rPr lang="en-US" sz="2200" dirty="0" smtClean="0"/>
              <a:t>Plans &amp; Codes </a:t>
            </a:r>
            <a:endParaRPr lang="en-US" sz="2200" dirty="0"/>
          </a:p>
        </p:txBody>
      </p:sp>
      <p:sp>
        <p:nvSpPr>
          <p:cNvPr id="7" name="Title 6"/>
          <p:cNvSpPr>
            <a:spLocks noGrp="1"/>
          </p:cNvSpPr>
          <p:nvPr>
            <p:ph type="title"/>
          </p:nvPr>
        </p:nvSpPr>
        <p:spPr/>
        <p:txBody>
          <a:bodyPr/>
          <a:lstStyle/>
          <a:p>
            <a:r>
              <a:rPr lang="en-US" b="1" dirty="0" smtClean="0"/>
              <a:t>Mitigation Measures</a:t>
            </a:r>
            <a:endParaRPr lang="en-US" b="1" dirty="0"/>
          </a:p>
        </p:txBody>
      </p:sp>
      <p:pic>
        <p:nvPicPr>
          <p:cNvPr id="1026"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24401" y="2362200"/>
            <a:ext cx="2057400" cy="2514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3" t="13329" r="1173" b="12029"/>
          <a:stretch/>
        </p:blipFill>
        <p:spPr bwMode="auto">
          <a:xfrm>
            <a:off x="5867400" y="4495800"/>
            <a:ext cx="3028950" cy="1822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05983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228600" y="1752600"/>
            <a:ext cx="4040188" cy="732974"/>
          </a:xfrm>
        </p:spPr>
        <p:txBody>
          <a:bodyPr/>
          <a:lstStyle/>
          <a:p>
            <a:r>
              <a:rPr lang="en-US" dirty="0"/>
              <a:t>Transportation</a:t>
            </a:r>
          </a:p>
          <a:p>
            <a:endParaRPr lang="en-US" dirty="0"/>
          </a:p>
        </p:txBody>
      </p:sp>
      <p:sp>
        <p:nvSpPr>
          <p:cNvPr id="10" name="Content Placeholder 9"/>
          <p:cNvSpPr>
            <a:spLocks noGrp="1"/>
          </p:cNvSpPr>
          <p:nvPr>
            <p:ph sz="quarter" idx="2"/>
          </p:nvPr>
        </p:nvSpPr>
        <p:spPr/>
        <p:txBody>
          <a:bodyPr>
            <a:noAutofit/>
          </a:bodyPr>
          <a:lstStyle/>
          <a:p>
            <a:r>
              <a:rPr lang="en-US" sz="2200" dirty="0"/>
              <a:t> Support Transit</a:t>
            </a:r>
          </a:p>
          <a:p>
            <a:r>
              <a:rPr lang="en-US" sz="2200" dirty="0"/>
              <a:t>Regional Trails</a:t>
            </a:r>
          </a:p>
          <a:p>
            <a:r>
              <a:rPr lang="en-US" sz="2200" dirty="0"/>
              <a:t>Complete Streets</a:t>
            </a:r>
          </a:p>
          <a:p>
            <a:r>
              <a:rPr lang="en-US" sz="2200" dirty="0"/>
              <a:t>Mid-Block Crossing in some locations</a:t>
            </a:r>
          </a:p>
          <a:p>
            <a:r>
              <a:rPr lang="en-US" sz="2200" dirty="0"/>
              <a:t>Multi-modal Level of Service Standards</a:t>
            </a:r>
          </a:p>
          <a:p>
            <a:r>
              <a:rPr lang="en-US" sz="2200" dirty="0"/>
              <a:t>Demand Management</a:t>
            </a:r>
          </a:p>
          <a:p>
            <a:r>
              <a:rPr lang="en-US" sz="2200" dirty="0"/>
              <a:t>Fill gaps &amp; connect modes</a:t>
            </a:r>
          </a:p>
          <a:p>
            <a:endParaRPr lang="en-US" sz="2200" dirty="0"/>
          </a:p>
        </p:txBody>
      </p:sp>
      <p:sp>
        <p:nvSpPr>
          <p:cNvPr id="7" name="Title 6"/>
          <p:cNvSpPr>
            <a:spLocks noGrp="1"/>
          </p:cNvSpPr>
          <p:nvPr>
            <p:ph type="title"/>
          </p:nvPr>
        </p:nvSpPr>
        <p:spPr/>
        <p:txBody>
          <a:bodyPr/>
          <a:lstStyle/>
          <a:p>
            <a:r>
              <a:rPr lang="en-US" b="1" dirty="0" smtClean="0"/>
              <a:t>Mitigation Measures</a:t>
            </a:r>
            <a:endParaRPr lang="en-US" b="1"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438399"/>
            <a:ext cx="3454400" cy="23021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l="5972" r="10744" b="1852"/>
          <a:stretch/>
        </p:blipFill>
        <p:spPr bwMode="auto">
          <a:xfrm>
            <a:off x="6403584" y="4572000"/>
            <a:ext cx="2526103"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406900"/>
            <a:ext cx="1890713" cy="148716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0092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Government</a:t>
            </a:r>
            <a:endParaRPr lang="en-US" dirty="0"/>
          </a:p>
        </p:txBody>
      </p:sp>
      <p:sp>
        <p:nvSpPr>
          <p:cNvPr id="3" name="Text Placeholder 2"/>
          <p:cNvSpPr>
            <a:spLocks noGrp="1"/>
          </p:cNvSpPr>
          <p:nvPr>
            <p:ph type="body" sz="half" idx="3"/>
          </p:nvPr>
        </p:nvSpPr>
        <p:spPr/>
        <p:txBody>
          <a:bodyPr/>
          <a:lstStyle/>
          <a:p>
            <a:r>
              <a:rPr lang="en-US" dirty="0" smtClean="0"/>
              <a:t>Energy</a:t>
            </a:r>
            <a:endParaRPr lang="en-US" dirty="0"/>
          </a:p>
        </p:txBody>
      </p:sp>
      <p:sp>
        <p:nvSpPr>
          <p:cNvPr id="4" name="Content Placeholder 3"/>
          <p:cNvSpPr>
            <a:spLocks noGrp="1"/>
          </p:cNvSpPr>
          <p:nvPr>
            <p:ph sz="quarter" idx="2"/>
          </p:nvPr>
        </p:nvSpPr>
        <p:spPr/>
        <p:txBody>
          <a:bodyPr>
            <a:normAutofit/>
          </a:bodyPr>
          <a:lstStyle/>
          <a:p>
            <a:r>
              <a:rPr lang="en-US" sz="2400" dirty="0" smtClean="0"/>
              <a:t>Fleet</a:t>
            </a:r>
          </a:p>
          <a:p>
            <a:r>
              <a:rPr lang="en-US" sz="2400" dirty="0" smtClean="0"/>
              <a:t>Building &amp; Grounds Operations</a:t>
            </a:r>
          </a:p>
          <a:p>
            <a:r>
              <a:rPr lang="en-US" sz="2400" dirty="0" smtClean="0"/>
              <a:t>Street Lights</a:t>
            </a:r>
          </a:p>
          <a:p>
            <a:r>
              <a:rPr lang="en-US" sz="2400" dirty="0" smtClean="0"/>
              <a:t>Energy Audits ~ reinvest savings into more improvements</a:t>
            </a:r>
            <a:endParaRPr lang="en-US" sz="2400" dirty="0"/>
          </a:p>
        </p:txBody>
      </p:sp>
      <p:sp>
        <p:nvSpPr>
          <p:cNvPr id="5" name="Content Placeholder 4"/>
          <p:cNvSpPr>
            <a:spLocks noGrp="1"/>
          </p:cNvSpPr>
          <p:nvPr>
            <p:ph sz="quarter" idx="4"/>
          </p:nvPr>
        </p:nvSpPr>
        <p:spPr/>
        <p:txBody>
          <a:bodyPr>
            <a:normAutofit/>
          </a:bodyPr>
          <a:lstStyle/>
          <a:p>
            <a:r>
              <a:rPr lang="en-US" sz="2400" dirty="0" smtClean="0"/>
              <a:t>Support Renewable Energy (rooftop solar)</a:t>
            </a:r>
          </a:p>
          <a:p>
            <a:r>
              <a:rPr lang="en-US" sz="2400" dirty="0" smtClean="0"/>
              <a:t>Energy Codes</a:t>
            </a:r>
          </a:p>
          <a:p>
            <a:r>
              <a:rPr lang="en-US" sz="2400" dirty="0" smtClean="0"/>
              <a:t>Solar Ready Construction</a:t>
            </a:r>
          </a:p>
          <a:p>
            <a:r>
              <a:rPr lang="en-US" sz="2400" dirty="0" smtClean="0"/>
              <a:t>Public Buildings (schools, libraries, etc.)</a:t>
            </a:r>
            <a:endParaRPr lang="en-US" sz="2400" dirty="0"/>
          </a:p>
        </p:txBody>
      </p:sp>
      <p:sp>
        <p:nvSpPr>
          <p:cNvPr id="6" name="Title 5"/>
          <p:cNvSpPr>
            <a:spLocks noGrp="1"/>
          </p:cNvSpPr>
          <p:nvPr>
            <p:ph type="title"/>
          </p:nvPr>
        </p:nvSpPr>
        <p:spPr/>
        <p:txBody>
          <a:bodyPr/>
          <a:lstStyle/>
          <a:p>
            <a:r>
              <a:rPr lang="en-US" b="1" dirty="0" smtClean="0"/>
              <a:t>Mitigation Measures</a:t>
            </a:r>
            <a:endParaRPr lang="en-US" b="1" dirty="0"/>
          </a:p>
        </p:txBody>
      </p:sp>
    </p:spTree>
    <p:extLst>
      <p:ext uri="{BB962C8B-B14F-4D97-AF65-F5344CB8AC3E}">
        <p14:creationId xmlns:p14="http://schemas.microsoft.com/office/powerpoint/2010/main" val="724280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txBox="1">
            <a:spLocks/>
          </p:cNvSpPr>
          <p:nvPr/>
        </p:nvSpPr>
        <p:spPr bwMode="auto">
          <a:xfrm>
            <a:off x="914400" y="3352800"/>
            <a:ext cx="73914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114000"/>
              </a:lnSpc>
              <a:spcBef>
                <a:spcPct val="20000"/>
              </a:spcBef>
              <a:spcAft>
                <a:spcPts val="600"/>
              </a:spcAft>
            </a:pPr>
            <a:r>
              <a:rPr lang="en-US" dirty="0">
                <a:latin typeface="+mn-lt"/>
              </a:rPr>
              <a:t>Taking steps to avoid or minimize known climate change impacts while increasing the ability of human and natural systems to </a:t>
            </a:r>
            <a:r>
              <a:rPr lang="ja-JP" altLang="en-US" dirty="0">
                <a:latin typeface="+mn-lt"/>
              </a:rPr>
              <a:t>“</a:t>
            </a:r>
            <a:r>
              <a:rPr lang="en-US" altLang="ja-JP" dirty="0">
                <a:latin typeface="+mn-lt"/>
              </a:rPr>
              <a:t>bounce back</a:t>
            </a:r>
            <a:r>
              <a:rPr lang="ja-JP" altLang="en-US" dirty="0">
                <a:latin typeface="+mn-lt"/>
              </a:rPr>
              <a:t>”</a:t>
            </a:r>
            <a:r>
              <a:rPr lang="en-US" altLang="ja-JP" dirty="0">
                <a:latin typeface="+mn-lt"/>
              </a:rPr>
              <a:t> from the impacts that cannot be avoided (or anticipated</a:t>
            </a:r>
            <a:r>
              <a:rPr lang="en-US" altLang="ja-JP" dirty="0" smtClean="0">
                <a:latin typeface="+mn-lt"/>
              </a:rPr>
              <a:t>).</a:t>
            </a:r>
            <a:endParaRPr lang="en-US" dirty="0">
              <a:latin typeface="+mn-lt"/>
            </a:endParaRPr>
          </a:p>
        </p:txBody>
      </p:sp>
      <p:pic>
        <p:nvPicPr>
          <p:cNvPr id="68610" name="Picture 5" descr="CIG_logo_color_1_in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5050" y="6054725"/>
            <a:ext cx="4175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itle 13"/>
          <p:cNvSpPr>
            <a:spLocks noGrp="1"/>
          </p:cNvSpPr>
          <p:nvPr>
            <p:ph type="title"/>
          </p:nvPr>
        </p:nvSpPr>
        <p:spPr>
          <a:xfrm>
            <a:off x="304800" y="1752600"/>
            <a:ext cx="8229600" cy="1143000"/>
          </a:xfrm>
        </p:spPr>
        <p:txBody>
          <a:bodyPr>
            <a:noAutofit/>
          </a:bodyPr>
          <a:lstStyle/>
          <a:p>
            <a:pPr eaLnBrk="1" hangingPunct="1">
              <a:defRPr/>
            </a:pPr>
            <a:r>
              <a:rPr lang="en-US" sz="3200" dirty="0">
                <a:latin typeface="Calibri" charset="0"/>
                <a:cs typeface="+mj-cs"/>
              </a:rPr>
              <a:t> </a:t>
            </a:r>
            <a:r>
              <a:rPr lang="en-US" sz="3200" b="1" dirty="0">
                <a:latin typeface="+mn-lt"/>
                <a:cs typeface="+mj-cs"/>
              </a:rPr>
              <a:t>What Does it Mean to </a:t>
            </a:r>
            <a:br>
              <a:rPr lang="en-US" sz="3200" b="1" dirty="0">
                <a:latin typeface="+mn-lt"/>
                <a:cs typeface="+mj-cs"/>
              </a:rPr>
            </a:br>
            <a:r>
              <a:rPr lang="ja-JP" altLang="en-US" sz="3200" b="1" dirty="0">
                <a:latin typeface="+mn-lt"/>
                <a:cs typeface="+mj-cs"/>
              </a:rPr>
              <a:t>“</a:t>
            </a:r>
            <a:r>
              <a:rPr lang="en-US" sz="3200" b="1" dirty="0">
                <a:latin typeface="+mn-lt"/>
                <a:cs typeface="+mj-cs"/>
              </a:rPr>
              <a:t>Adapt to Climate Change</a:t>
            </a:r>
            <a:r>
              <a:rPr lang="ja-JP" altLang="en-US" sz="3200" b="1" dirty="0">
                <a:latin typeface="+mn-lt"/>
                <a:cs typeface="+mj-cs"/>
              </a:rPr>
              <a:t>”</a:t>
            </a:r>
            <a:r>
              <a:rPr lang="en-US" sz="3200" b="1" dirty="0">
                <a:latin typeface="+mn-lt"/>
                <a:cs typeface="+mj-cs"/>
              </a:rPr>
              <a:t>?</a:t>
            </a:r>
          </a:p>
        </p:txBody>
      </p:sp>
      <p:cxnSp>
        <p:nvCxnSpPr>
          <p:cNvPr id="10" name="Straight Connector 9"/>
          <p:cNvCxnSpPr/>
          <p:nvPr/>
        </p:nvCxnSpPr>
        <p:spPr>
          <a:xfrm>
            <a:off x="1524000" y="30480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38300" y="5410200"/>
            <a:ext cx="5334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800" y="304800"/>
            <a:ext cx="8559006" cy="600164"/>
          </a:xfrm>
          <a:prstGeom prst="rect">
            <a:avLst/>
          </a:prstGeom>
          <a:noFill/>
        </p:spPr>
        <p:txBody>
          <a:bodyPr wrap="square" rtlCol="0">
            <a:spAutoFit/>
          </a:bodyPr>
          <a:lstStyle/>
          <a:p>
            <a:pPr algn="ctr">
              <a:spcBef>
                <a:spcPct val="0"/>
              </a:spcBef>
            </a:pPr>
            <a:r>
              <a:rPr lang="en-US" sz="3300" b="1" dirty="0">
                <a:solidFill>
                  <a:schemeClr val="accent3">
                    <a:shade val="75000"/>
                  </a:schemeClr>
                </a:solidFill>
                <a:latin typeface="+mj-lt"/>
                <a:ea typeface="+mj-ea"/>
                <a:cs typeface="+mj-cs"/>
              </a:rPr>
              <a:t>Adaptation</a:t>
            </a:r>
          </a:p>
        </p:txBody>
      </p:sp>
    </p:spTree>
    <p:extLst>
      <p:ext uri="{BB962C8B-B14F-4D97-AF65-F5344CB8AC3E}">
        <p14:creationId xmlns:p14="http://schemas.microsoft.com/office/powerpoint/2010/main" val="295573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Climate Change Video</a:t>
            </a:r>
            <a:endParaRPr lang="en-US" b="1" dirty="0"/>
          </a:p>
        </p:txBody>
      </p:sp>
      <p:sp>
        <p:nvSpPr>
          <p:cNvPr id="3" name="Content Placeholder 2"/>
          <p:cNvSpPr>
            <a:spLocks noGrp="1"/>
          </p:cNvSpPr>
          <p:nvPr>
            <p:ph sz="quarter" idx="1"/>
          </p:nvPr>
        </p:nvSpPr>
        <p:spPr>
          <a:xfrm>
            <a:off x="301752" y="1905000"/>
            <a:ext cx="8503920" cy="4194048"/>
          </a:xfrm>
        </p:spPr>
        <p:txBody>
          <a:bodyPr/>
          <a:lstStyle/>
          <a:p>
            <a:r>
              <a:rPr lang="en-US" dirty="0">
                <a:hlinkClick r:id="rId2"/>
              </a:rPr>
              <a:t>https://youtu.be/Jz-QP8BA-9c</a:t>
            </a:r>
            <a:endParaRPr lang="en-US" dirty="0"/>
          </a:p>
        </p:txBody>
      </p:sp>
    </p:spTree>
    <p:extLst>
      <p:ext uri="{BB962C8B-B14F-4D97-AF65-F5344CB8AC3E}">
        <p14:creationId xmlns:p14="http://schemas.microsoft.com/office/powerpoint/2010/main" val="21649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08" y="838200"/>
            <a:ext cx="2362200" cy="609600"/>
          </a:xfrm>
        </p:spPr>
        <p:txBody>
          <a:bodyPr/>
          <a:lstStyle/>
          <a:p>
            <a:r>
              <a:rPr lang="en-US" sz="2800" dirty="0" smtClean="0"/>
              <a:t>Adaptation</a:t>
            </a:r>
            <a:endParaRPr lang="en-US" sz="2800" dirty="0"/>
          </a:p>
        </p:txBody>
      </p:sp>
      <p:sp>
        <p:nvSpPr>
          <p:cNvPr id="3" name="Text Placeholder 2"/>
          <p:cNvSpPr>
            <a:spLocks noGrp="1"/>
          </p:cNvSpPr>
          <p:nvPr>
            <p:ph type="body" idx="2"/>
          </p:nvPr>
        </p:nvSpPr>
        <p:spPr>
          <a:xfrm>
            <a:off x="381000" y="1524000"/>
            <a:ext cx="2362200" cy="4602163"/>
          </a:xfrm>
        </p:spPr>
        <p:txBody>
          <a:bodyPr/>
          <a:lstStyle/>
          <a:p>
            <a:r>
              <a:rPr lang="en-US" dirty="0" smtClean="0"/>
              <a:t>Washington is one of only a few states with a response strategy</a:t>
            </a:r>
            <a:endParaRPr lang="en-US" dirty="0"/>
          </a:p>
        </p:txBody>
      </p:sp>
      <p:sp>
        <p:nvSpPr>
          <p:cNvPr id="4" name="Content Placeholder 3"/>
          <p:cNvSpPr>
            <a:spLocks noGrp="1"/>
          </p:cNvSpPr>
          <p:nvPr>
            <p:ph sz="quarter" idx="1"/>
          </p:nvPr>
        </p:nvSpPr>
        <p:spPr/>
        <p:txBody>
          <a:bodyPr>
            <a:normAutofit fontScale="92500"/>
          </a:bodyPr>
          <a:lstStyle/>
          <a:p>
            <a:pPr marL="457200" indent="-457200">
              <a:buFont typeface="Arial" pitchFamily="34" charset="0"/>
              <a:buChar char="•"/>
            </a:pPr>
            <a:r>
              <a:rPr lang="en-US" dirty="0" smtClean="0"/>
              <a:t>New White House Task Force </a:t>
            </a:r>
            <a:r>
              <a:rPr lang="en-US" dirty="0"/>
              <a:t>Recommendations </a:t>
            </a:r>
            <a:r>
              <a:rPr lang="en-US" dirty="0" smtClean="0"/>
              <a:t>are consistent</a:t>
            </a:r>
          </a:p>
          <a:p>
            <a:pPr marL="457200" lvl="0" indent="-457200">
              <a:buFont typeface="Arial" pitchFamily="34" charset="0"/>
              <a:buChar char="•"/>
            </a:pPr>
            <a:r>
              <a:rPr lang="en-US" dirty="0" smtClean="0"/>
              <a:t>Integrates </a:t>
            </a:r>
            <a:r>
              <a:rPr lang="en-US" dirty="0"/>
              <a:t>many issues</a:t>
            </a:r>
          </a:p>
          <a:p>
            <a:pPr marL="688975" lvl="1" indent="-231775">
              <a:buClrTx/>
              <a:buFont typeface="Arial" pitchFamily="34" charset="0"/>
              <a:buChar char="•"/>
            </a:pPr>
            <a:r>
              <a:rPr lang="en-US" dirty="0">
                <a:solidFill>
                  <a:schemeClr val="tx1"/>
                </a:solidFill>
              </a:rPr>
              <a:t>Observed Trends and Future Projections</a:t>
            </a:r>
          </a:p>
          <a:p>
            <a:pPr marL="688975" lvl="1" indent="-231775">
              <a:buClrTx/>
              <a:buFont typeface="Arial" pitchFamily="34" charset="0"/>
              <a:buChar char="•"/>
            </a:pPr>
            <a:r>
              <a:rPr lang="en-US" dirty="0">
                <a:solidFill>
                  <a:schemeClr val="tx1"/>
                </a:solidFill>
              </a:rPr>
              <a:t>Human Health</a:t>
            </a:r>
          </a:p>
          <a:p>
            <a:pPr marL="688975" lvl="1" indent="-231775">
              <a:buClrTx/>
              <a:buFont typeface="Arial" pitchFamily="34" charset="0"/>
              <a:buChar char="•"/>
            </a:pPr>
            <a:r>
              <a:rPr lang="en-US" dirty="0">
                <a:solidFill>
                  <a:schemeClr val="tx1"/>
                </a:solidFill>
              </a:rPr>
              <a:t>Ecosystems, Species, &amp; Habitats</a:t>
            </a:r>
          </a:p>
          <a:p>
            <a:pPr marL="688975" lvl="1" indent="-231775">
              <a:buClrTx/>
              <a:buFont typeface="Arial" pitchFamily="34" charset="0"/>
              <a:buChar char="•"/>
            </a:pPr>
            <a:r>
              <a:rPr lang="en-US" dirty="0">
                <a:solidFill>
                  <a:schemeClr val="tx1"/>
                </a:solidFill>
              </a:rPr>
              <a:t>Ocean and Coastlines</a:t>
            </a:r>
          </a:p>
          <a:p>
            <a:pPr marL="688975" lvl="1" indent="-231775">
              <a:buClrTx/>
              <a:buFont typeface="Arial" pitchFamily="34" charset="0"/>
              <a:buChar char="•"/>
            </a:pPr>
            <a:r>
              <a:rPr lang="en-US" dirty="0">
                <a:solidFill>
                  <a:schemeClr val="tx1"/>
                </a:solidFill>
              </a:rPr>
              <a:t>Water Resources</a:t>
            </a:r>
          </a:p>
          <a:p>
            <a:pPr marL="688975" lvl="1" indent="-231775">
              <a:buClrTx/>
              <a:buFont typeface="Arial" pitchFamily="34" charset="0"/>
              <a:buChar char="•"/>
            </a:pPr>
            <a:r>
              <a:rPr lang="en-US" dirty="0">
                <a:solidFill>
                  <a:schemeClr val="tx1"/>
                </a:solidFill>
              </a:rPr>
              <a:t>Agriculture</a:t>
            </a:r>
          </a:p>
          <a:p>
            <a:pPr marL="688975" lvl="1" indent="-231775">
              <a:buClrTx/>
              <a:buFont typeface="Arial" pitchFamily="34" charset="0"/>
              <a:buChar char="•"/>
            </a:pPr>
            <a:r>
              <a:rPr lang="en-US" dirty="0">
                <a:solidFill>
                  <a:schemeClr val="tx1"/>
                </a:solidFill>
              </a:rPr>
              <a:t>Forests</a:t>
            </a:r>
          </a:p>
          <a:p>
            <a:pPr marL="688975" lvl="1" indent="-231775">
              <a:buClrTx/>
              <a:buFont typeface="Arial" pitchFamily="34" charset="0"/>
              <a:buChar char="•"/>
            </a:pPr>
            <a:r>
              <a:rPr lang="en-US" dirty="0">
                <a:solidFill>
                  <a:schemeClr val="tx1"/>
                </a:solidFill>
              </a:rPr>
              <a:t>Infrastructure &amp; the Built Environment</a:t>
            </a:r>
          </a:p>
          <a:p>
            <a:pPr marL="688975" lvl="1" indent="-231775">
              <a:buClrTx/>
              <a:buFont typeface="Arial" pitchFamily="34" charset="0"/>
              <a:buChar char="•"/>
            </a:pPr>
            <a:r>
              <a:rPr lang="en-US" dirty="0">
                <a:solidFill>
                  <a:schemeClr val="tx1"/>
                </a:solidFill>
              </a:rPr>
              <a:t>Research and Monitoring</a:t>
            </a:r>
          </a:p>
          <a:p>
            <a:pPr marL="688975" lvl="1" indent="-231775">
              <a:buClrTx/>
              <a:buFont typeface="Arial" pitchFamily="34" charset="0"/>
              <a:buChar char="•"/>
            </a:pPr>
            <a:r>
              <a:rPr lang="en-US" dirty="0">
                <a:solidFill>
                  <a:schemeClr val="tx1"/>
                </a:solidFill>
              </a:rPr>
              <a:t>Communication, Public Awareness, and </a:t>
            </a:r>
            <a:r>
              <a:rPr lang="en-US" dirty="0" smtClean="0">
                <a:solidFill>
                  <a:schemeClr val="tx1"/>
                </a:solidFill>
              </a:rPr>
              <a:t>Engagement</a:t>
            </a:r>
            <a:endParaRPr lang="en-US"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599"/>
            <a:ext cx="3140755" cy="4038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1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Science of Climate Change</a:t>
            </a:r>
            <a:endParaRPr lang="en-US" b="1" dirty="0"/>
          </a:p>
        </p:txBody>
      </p:sp>
      <p:sp>
        <p:nvSpPr>
          <p:cNvPr id="3" name="Content Placeholder 2"/>
          <p:cNvSpPr>
            <a:spLocks noGrp="1"/>
          </p:cNvSpPr>
          <p:nvPr>
            <p:ph sz="quarter" idx="1"/>
          </p:nvPr>
        </p:nvSpPr>
        <p:spPr>
          <a:xfrm>
            <a:off x="301752" y="1676400"/>
            <a:ext cx="4654965" cy="4422648"/>
          </a:xfrm>
        </p:spPr>
        <p:txBody>
          <a:bodyPr/>
          <a:lstStyle/>
          <a:p>
            <a:pPr marL="0" indent="0">
              <a:buFont typeface="Arial" pitchFamily="34" charset="0"/>
              <a:buNone/>
              <a:defRPr/>
            </a:pPr>
            <a:r>
              <a:rPr lang="en-US" sz="2400" b="1" dirty="0">
                <a:cs typeface="Arial" pitchFamily="34" charset="0"/>
              </a:rPr>
              <a:t>1859 - </a:t>
            </a:r>
            <a:r>
              <a:rPr lang="en-US" sz="2400" dirty="0">
                <a:cs typeface="Arial" pitchFamily="34" charset="0"/>
              </a:rPr>
              <a:t>John</a:t>
            </a:r>
            <a:r>
              <a:rPr lang="en-US" sz="2400" b="1" dirty="0">
                <a:cs typeface="Arial" pitchFamily="34" charset="0"/>
              </a:rPr>
              <a:t> </a:t>
            </a:r>
            <a:r>
              <a:rPr lang="en-US" sz="2400" dirty="0">
                <a:cs typeface="Arial" pitchFamily="34" charset="0"/>
              </a:rPr>
              <a:t>Tyndall discovers that some gases block infrared radiation.</a:t>
            </a:r>
          </a:p>
          <a:p>
            <a:pPr marL="0" indent="0">
              <a:buFont typeface="Arial" pitchFamily="34" charset="0"/>
              <a:buNone/>
              <a:defRPr/>
            </a:pPr>
            <a:r>
              <a:rPr lang="en-US" sz="2400" dirty="0">
                <a:cs typeface="Arial" pitchFamily="34" charset="0"/>
              </a:rPr>
              <a:t> </a:t>
            </a:r>
          </a:p>
          <a:p>
            <a:pPr marL="0" indent="0">
              <a:buFont typeface="Arial" pitchFamily="34" charset="0"/>
              <a:buNone/>
              <a:defRPr/>
            </a:pPr>
            <a:r>
              <a:rPr lang="en-US" sz="2400" dirty="0">
                <a:cs typeface="Arial" pitchFamily="34" charset="0"/>
              </a:rPr>
              <a:t>He suggests that changes in the concentration of the gases could bring climate change.</a:t>
            </a:r>
          </a:p>
          <a:p>
            <a:endParaRPr lang="en-US" sz="2400" dirty="0">
              <a:cs typeface="Arial" pitchFamily="34" charset="0"/>
            </a:endParaRPr>
          </a:p>
          <a:p>
            <a:endParaRPr lang="en-US" dirty="0"/>
          </a:p>
        </p:txBody>
      </p:sp>
      <p:pic>
        <p:nvPicPr>
          <p:cNvPr id="5" name="Picture 2" descr="John Tyndall.">
            <a:hlinkClick r:id="rId2" tooltip="John Tyndall."/>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717" y="1600200"/>
            <a:ext cx="38989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448559" y="3244334"/>
            <a:ext cx="246882" cy="369332"/>
          </a:xfrm>
          <a:prstGeom prst="rect">
            <a:avLst/>
          </a:prstGeom>
        </p:spPr>
        <p:txBody>
          <a:bodyPr wrap="none">
            <a:spAutoFit/>
          </a:bodyPr>
          <a:lstStyle/>
          <a:p>
            <a:pPr>
              <a:defRPr/>
            </a:pPr>
            <a:r>
              <a:rPr lang="en-US" dirty="0">
                <a:cs typeface="Arial" pitchFamily="34" charset="0"/>
              </a:rPr>
              <a:t>.</a:t>
            </a:r>
          </a:p>
        </p:txBody>
      </p:sp>
    </p:spTree>
    <p:extLst>
      <p:ext uri="{BB962C8B-B14F-4D97-AF65-F5344CB8AC3E}">
        <p14:creationId xmlns:p14="http://schemas.microsoft.com/office/powerpoint/2010/main" val="1433850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Vulnerability Assessments</a:t>
            </a:r>
            <a:endParaRPr lang="en-US" b="1"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pPr marL="457200" indent="-457200">
              <a:buFont typeface="Arial" panose="020B0604020202020204" pitchFamily="34" charset="0"/>
              <a:buChar char="•"/>
            </a:pPr>
            <a:r>
              <a:rPr lang="en-US" b="1" dirty="0" smtClean="0"/>
              <a:t>Which</a:t>
            </a:r>
            <a:r>
              <a:rPr lang="en-US" dirty="0" smtClean="0"/>
              <a:t> – Understand which  </a:t>
            </a:r>
            <a:r>
              <a:rPr lang="en-US" dirty="0"/>
              <a:t>threats to your community</a:t>
            </a:r>
          </a:p>
          <a:p>
            <a:pPr marL="457200" indent="-457200">
              <a:buFont typeface="Arial" panose="020B0604020202020204" pitchFamily="34" charset="0"/>
              <a:buChar char="•"/>
            </a:pPr>
            <a:r>
              <a:rPr lang="en-US" b="1" dirty="0" smtClean="0"/>
              <a:t>Where</a:t>
            </a:r>
            <a:r>
              <a:rPr lang="en-US" dirty="0" smtClean="0"/>
              <a:t> (specific </a:t>
            </a:r>
            <a:r>
              <a:rPr lang="en-US" dirty="0"/>
              <a:t>location like flooding around a stream or area </a:t>
            </a:r>
            <a:r>
              <a:rPr lang="en-US" dirty="0" smtClean="0"/>
              <a:t>wide impacts </a:t>
            </a:r>
            <a:r>
              <a:rPr lang="en-US" dirty="0"/>
              <a:t>like urban heat </a:t>
            </a:r>
            <a:r>
              <a:rPr lang="en-US" dirty="0" smtClean="0"/>
              <a:t>islands)</a:t>
            </a:r>
          </a:p>
          <a:p>
            <a:pPr marL="457200" indent="-457200">
              <a:buFont typeface="Arial" panose="020B0604020202020204" pitchFamily="34" charset="0"/>
              <a:buChar char="•"/>
            </a:pPr>
            <a:r>
              <a:rPr lang="en-US" b="1" dirty="0" smtClean="0"/>
              <a:t>Who </a:t>
            </a:r>
            <a:r>
              <a:rPr lang="en-US" dirty="0" smtClean="0"/>
              <a:t>– which groups are most affected?</a:t>
            </a:r>
          </a:p>
          <a:p>
            <a:pPr marL="457200" indent="-457200">
              <a:buFont typeface="Arial" panose="020B0604020202020204" pitchFamily="34" charset="0"/>
              <a:buChar char="•"/>
            </a:pPr>
            <a:r>
              <a:rPr lang="en-US" b="1" dirty="0" smtClean="0"/>
              <a:t>What</a:t>
            </a:r>
            <a:r>
              <a:rPr lang="en-US" dirty="0" smtClean="0"/>
              <a:t> – what is most critical to protect (public buildings, infrastructure, etc.)</a:t>
            </a:r>
            <a:endParaRPr lang="en-US" dirty="0"/>
          </a:p>
          <a:p>
            <a:pPr marL="457200" indent="-457200">
              <a:buFont typeface="Arial" panose="020B0604020202020204" pitchFamily="34" charset="0"/>
              <a:buChar char="•"/>
            </a:pPr>
            <a:r>
              <a:rPr lang="en-US" b="1" dirty="0" smtClean="0"/>
              <a:t>Timeframes</a:t>
            </a:r>
            <a:r>
              <a:rPr lang="en-US" dirty="0" smtClean="0"/>
              <a:t> – plan for continuing change</a:t>
            </a:r>
          </a:p>
          <a:p>
            <a:pPr marL="457200" indent="-457200">
              <a:buFont typeface="Arial" panose="020B0604020202020204" pitchFamily="34" charset="0"/>
              <a:buChar char="•"/>
            </a:pPr>
            <a:r>
              <a:rPr lang="en-US" dirty="0" smtClean="0"/>
              <a:t>Direct </a:t>
            </a:r>
            <a:r>
              <a:rPr lang="en-US" dirty="0"/>
              <a:t>growth away from specific impact </a:t>
            </a:r>
            <a:r>
              <a:rPr lang="en-US" dirty="0" smtClean="0"/>
              <a:t>areas</a:t>
            </a:r>
            <a:endParaRPr lang="en-US" dirty="0"/>
          </a:p>
          <a:p>
            <a:pPr marL="457200" indent="-457200">
              <a:buFont typeface="Arial" panose="020B0604020202020204" pitchFamily="34" charset="0"/>
              <a:buChar char="•"/>
            </a:pPr>
            <a:r>
              <a:rPr lang="en-US" dirty="0"/>
              <a:t>Responses (protect, retreat, abandon)</a:t>
            </a:r>
          </a:p>
          <a:p>
            <a:pPr marL="457200" indent="-457200">
              <a:buFont typeface="Arial" panose="020B0604020202020204" pitchFamily="34" charset="0"/>
              <a:buChar char="•"/>
            </a:pPr>
            <a:endParaRPr lang="en-US" dirty="0" smtClean="0"/>
          </a:p>
        </p:txBody>
      </p:sp>
    </p:spTree>
    <p:extLst>
      <p:ext uri="{BB962C8B-B14F-4D97-AF65-F5344CB8AC3E}">
        <p14:creationId xmlns:p14="http://schemas.microsoft.com/office/powerpoint/2010/main" val="235373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Assessment Examples</a:t>
            </a:r>
            <a:endParaRPr lang="en-US" dirty="0"/>
          </a:p>
        </p:txBody>
      </p:sp>
      <p:sp>
        <p:nvSpPr>
          <p:cNvPr id="3" name="Text Placeholder 2"/>
          <p:cNvSpPr>
            <a:spLocks noGrp="1"/>
          </p:cNvSpPr>
          <p:nvPr>
            <p:ph type="body" idx="2"/>
          </p:nvPr>
        </p:nvSpPr>
        <p:spPr/>
        <p:txBody>
          <a:bodyPr/>
          <a:lstStyle/>
          <a:p>
            <a:r>
              <a:rPr lang="en-US" i="1" dirty="0" smtClean="0"/>
              <a:t>Assess risks from the impacts you believe are most likely, likely to occur first, or that would have the biggest impact on your community.</a:t>
            </a:r>
            <a:endParaRPr lang="en-US" i="1" dirty="0"/>
          </a:p>
        </p:txBody>
      </p:sp>
      <p:sp>
        <p:nvSpPr>
          <p:cNvPr id="4" name="Content Placeholder 3"/>
          <p:cNvSpPr>
            <a:spLocks noGrp="1"/>
          </p:cNvSpPr>
          <p:nvPr>
            <p:ph sz="quarter" idx="1"/>
          </p:nvPr>
        </p:nvSpPr>
        <p:spPr/>
        <p:txBody>
          <a:bodyPr/>
          <a:lstStyle/>
          <a:p>
            <a:r>
              <a:rPr lang="en-US" dirty="0" smtClean="0"/>
              <a:t>WSDOT (qualitative assessment of state-owned transportation assets for all climate risks)</a:t>
            </a:r>
          </a:p>
          <a:p>
            <a:r>
              <a:rPr lang="en-US" dirty="0" smtClean="0"/>
              <a:t>Sound Transit </a:t>
            </a:r>
          </a:p>
          <a:p>
            <a:r>
              <a:rPr lang="en-US" dirty="0" smtClean="0"/>
              <a:t>Swinomish Tribe</a:t>
            </a:r>
          </a:p>
          <a:p>
            <a:pPr lvl="1"/>
            <a:r>
              <a:rPr lang="en-US" i="1" dirty="0" smtClean="0">
                <a:solidFill>
                  <a:schemeClr val="tx1"/>
                </a:solidFill>
              </a:rPr>
              <a:t>Vulnerabilities &amp; Risks</a:t>
            </a:r>
          </a:p>
          <a:p>
            <a:pPr lvl="1"/>
            <a:r>
              <a:rPr lang="en-US" i="1" dirty="0" smtClean="0">
                <a:solidFill>
                  <a:schemeClr val="tx1"/>
                </a:solidFill>
              </a:rPr>
              <a:t>Climate Action Plan</a:t>
            </a:r>
          </a:p>
          <a:p>
            <a:r>
              <a:rPr lang="en-US" dirty="0" smtClean="0"/>
              <a:t>Grays Harbor – Flood Risks across the county with recommendations for each city based on their vulnerabilities</a:t>
            </a:r>
            <a:endParaRPr lang="en-US" dirty="0"/>
          </a:p>
        </p:txBody>
      </p:sp>
    </p:spTree>
    <p:extLst>
      <p:ext uri="{BB962C8B-B14F-4D97-AF65-F5344CB8AC3E}">
        <p14:creationId xmlns:p14="http://schemas.microsoft.com/office/powerpoint/2010/main" val="426734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Extreme Heat Events</a:t>
            </a:r>
            <a:endParaRPr lang="en-US" b="1" dirty="0"/>
          </a:p>
        </p:txBody>
      </p:sp>
      <p:pic>
        <p:nvPicPr>
          <p:cNvPr id="1026"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7401908" cy="417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751387" y="1752600"/>
            <a:ext cx="419417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6684" y="5939801"/>
            <a:ext cx="8901113" cy="461665"/>
          </a:xfrm>
          <a:prstGeom prst="rect">
            <a:avLst/>
          </a:prstGeom>
        </p:spPr>
        <p:txBody>
          <a:bodyPr wrap="square">
            <a:spAutoFit/>
          </a:bodyPr>
          <a:lstStyle/>
          <a:p>
            <a:r>
              <a:rPr lang="en-US" sz="1200" dirty="0">
                <a:hlinkClick r:id="rId5"/>
              </a:rPr>
              <a:t>http://www.globalchange.gov/components/com_joomgallery/img_originals/global_climate_change_impacts_in_the_united_states_1/human_health_9/human_health_4_20090707_1990514532.jpg</a:t>
            </a:r>
            <a:r>
              <a:rPr lang="en-US" sz="1200" dirty="0"/>
              <a:t> </a:t>
            </a:r>
          </a:p>
        </p:txBody>
      </p:sp>
      <p:sp>
        <p:nvSpPr>
          <p:cNvPr id="6" name="Rectangle 5"/>
          <p:cNvSpPr/>
          <p:nvPr/>
        </p:nvSpPr>
        <p:spPr>
          <a:xfrm>
            <a:off x="152400" y="6371720"/>
            <a:ext cx="8915400" cy="276999"/>
          </a:xfrm>
          <a:prstGeom prst="rect">
            <a:avLst/>
          </a:prstGeom>
        </p:spPr>
        <p:txBody>
          <a:bodyPr wrap="square">
            <a:spAutoFit/>
          </a:bodyPr>
          <a:lstStyle/>
          <a:p>
            <a:r>
              <a:rPr lang="en-US" sz="1200" dirty="0">
                <a:hlinkClick r:id="rId6"/>
              </a:rPr>
              <a:t>https://</a:t>
            </a:r>
            <a:r>
              <a:rPr lang="en-US" sz="1200" dirty="0" smtClean="0">
                <a:hlinkClick r:id="rId6"/>
              </a:rPr>
              <a:t>fortress.wa.gov/ecy/publications/publications/1201004e.pdf</a:t>
            </a:r>
            <a:r>
              <a:rPr lang="en-US" sz="1200" dirty="0" smtClean="0"/>
              <a:t> </a:t>
            </a:r>
            <a:endParaRPr lang="en-US" sz="1200" dirty="0"/>
          </a:p>
        </p:txBody>
      </p:sp>
    </p:spTree>
    <p:extLst>
      <p:ext uri="{BB962C8B-B14F-4D97-AF65-F5344CB8AC3E}">
        <p14:creationId xmlns:p14="http://schemas.microsoft.com/office/powerpoint/2010/main" val="1700531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Extreme Heat Adaptation</a:t>
            </a:r>
          </a:p>
        </p:txBody>
      </p:sp>
      <p:sp>
        <p:nvSpPr>
          <p:cNvPr id="3" name="Content Placeholder 2"/>
          <p:cNvSpPr>
            <a:spLocks noGrp="1"/>
          </p:cNvSpPr>
          <p:nvPr>
            <p:ph sz="quarter" idx="1"/>
          </p:nvPr>
        </p:nvSpPr>
        <p:spPr/>
        <p:txBody>
          <a:bodyPr/>
          <a:lstStyle/>
          <a:p>
            <a:pPr>
              <a:buClr>
                <a:schemeClr val="tx1"/>
              </a:buClr>
            </a:pPr>
            <a:r>
              <a:rPr lang="en-US" dirty="0"/>
              <a:t>Cooling Centers</a:t>
            </a:r>
          </a:p>
          <a:p>
            <a:pPr>
              <a:buClr>
                <a:schemeClr val="tx1"/>
              </a:buClr>
            </a:pPr>
            <a:r>
              <a:rPr lang="en-US" dirty="0"/>
              <a:t>Green Roofs</a:t>
            </a:r>
          </a:p>
          <a:p>
            <a:pPr>
              <a:buClr>
                <a:schemeClr val="tx1"/>
              </a:buClr>
            </a:pPr>
            <a:r>
              <a:rPr lang="en-US" dirty="0"/>
              <a:t>Cool Roofs</a:t>
            </a:r>
          </a:p>
          <a:p>
            <a:pPr>
              <a:buClr>
                <a:schemeClr val="tx1"/>
              </a:buClr>
            </a:pPr>
            <a:r>
              <a:rPr lang="en-US" dirty="0"/>
              <a:t>Urban Forestry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70287"/>
            <a:ext cx="3581400" cy="269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524000"/>
            <a:ext cx="2328863" cy="2084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286000"/>
            <a:ext cx="2816225" cy="21161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500" y="4038600"/>
            <a:ext cx="2925763"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697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Sea Level Rise Adaptations</a:t>
            </a:r>
            <a:endParaRPr lang="en-US" b="1" dirty="0"/>
          </a:p>
        </p:txBody>
      </p:sp>
      <p:sp>
        <p:nvSpPr>
          <p:cNvPr id="3" name="Content Placeholder 2"/>
          <p:cNvSpPr>
            <a:spLocks noGrp="1"/>
          </p:cNvSpPr>
          <p:nvPr>
            <p:ph sz="quarter" idx="1"/>
          </p:nvPr>
        </p:nvSpPr>
        <p:spPr/>
        <p:txBody>
          <a:bodyPr/>
          <a:lstStyle/>
          <a:p>
            <a:pPr>
              <a:buClr>
                <a:schemeClr val="tx1"/>
              </a:buClr>
            </a:pPr>
            <a:r>
              <a:rPr lang="en-US" dirty="0"/>
              <a:t>Defend</a:t>
            </a:r>
          </a:p>
          <a:p>
            <a:pPr>
              <a:buClr>
                <a:schemeClr val="tx1"/>
              </a:buClr>
            </a:pPr>
            <a:r>
              <a:rPr lang="en-US" dirty="0"/>
              <a:t>Retreat</a:t>
            </a:r>
          </a:p>
          <a:p>
            <a:pPr>
              <a:buClr>
                <a:schemeClr val="tx1"/>
              </a:buClr>
            </a:pPr>
            <a:r>
              <a:rPr lang="en-US" dirty="0"/>
              <a:t>Abandon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1" y="1695940"/>
            <a:ext cx="4191000" cy="31432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95" y="3657600"/>
            <a:ext cx="3999270" cy="2664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053583948"/>
              </p:ext>
            </p:extLst>
          </p:nvPr>
        </p:nvGraphicFramePr>
        <p:xfrm>
          <a:off x="3962400" y="4572000"/>
          <a:ext cx="4876800" cy="1920240"/>
        </p:xfrm>
        <a:graphic>
          <a:graphicData uri="http://schemas.openxmlformats.org/drawingml/2006/table">
            <a:tbl>
              <a:tblPr firstRow="1" firstCol="1" bandRow="1"/>
              <a:tblGrid>
                <a:gridCol w="809341"/>
                <a:gridCol w="1324259"/>
                <a:gridCol w="1295400"/>
                <a:gridCol w="1447800"/>
              </a:tblGrid>
              <a:tr h="650073">
                <a:tc>
                  <a:txBody>
                    <a:bodyPr/>
                    <a:lstStyle/>
                    <a:p>
                      <a:pPr marL="0" marR="0">
                        <a:lnSpc>
                          <a:spcPct val="100000"/>
                        </a:lnSpc>
                        <a:spcBef>
                          <a:spcPts val="0"/>
                        </a:spcBef>
                        <a:spcAft>
                          <a:spcPts val="0"/>
                        </a:spcAft>
                      </a:pPr>
                      <a:r>
                        <a:rPr lang="en-US" sz="1800" dirty="0">
                          <a:effectLst/>
                          <a:latin typeface="Arial"/>
                          <a:ea typeface="Times New Roman"/>
                          <a:cs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effectLst/>
                          <a:latin typeface="Arial"/>
                          <a:ea typeface="Times New Roman"/>
                          <a:cs typeface="Times New Roman"/>
                        </a:rPr>
                        <a:t>Puget </a:t>
                      </a:r>
                      <a:endParaRPr lang="en-US" sz="1800" dirty="0" smtClean="0">
                        <a:effectLst/>
                        <a:latin typeface="Arial"/>
                        <a:ea typeface="Times New Roman"/>
                        <a:cs typeface="Times New Roman"/>
                      </a:endParaRPr>
                    </a:p>
                    <a:p>
                      <a:pPr marL="0" marR="0">
                        <a:lnSpc>
                          <a:spcPct val="100000"/>
                        </a:lnSpc>
                        <a:spcBef>
                          <a:spcPts val="0"/>
                        </a:spcBef>
                        <a:spcAft>
                          <a:spcPts val="0"/>
                        </a:spcAft>
                      </a:pPr>
                      <a:r>
                        <a:rPr lang="en-US" sz="1800" dirty="0" smtClean="0">
                          <a:effectLst/>
                          <a:latin typeface="Arial"/>
                          <a:ea typeface="Times New Roman"/>
                          <a:cs typeface="Times New Roman"/>
                        </a:rPr>
                        <a:t>Sound</a:t>
                      </a:r>
                      <a:endParaRPr lang="en-US" sz="18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effectLst/>
                          <a:latin typeface="Arial"/>
                          <a:ea typeface="Times New Roman"/>
                          <a:cs typeface="Times New Roman"/>
                        </a:rPr>
                        <a:t>Northwest Olympic Peninsula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effectLst/>
                          <a:latin typeface="Arial"/>
                          <a:ea typeface="Times New Roman"/>
                          <a:cs typeface="Times New Roman"/>
                        </a:rPr>
                        <a:t>Central and Southern Outer Coast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478971">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2050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+3 to +22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-5 to +14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+1 to +18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478971">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2100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+6 to +50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-9 to +35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marR="0">
                        <a:lnSpc>
                          <a:spcPct val="100000"/>
                        </a:lnSpc>
                        <a:spcBef>
                          <a:spcPts val="0"/>
                        </a:spcBef>
                        <a:spcAft>
                          <a:spcPts val="0"/>
                        </a:spcAft>
                      </a:pPr>
                      <a:r>
                        <a:rPr lang="en-US" sz="1800" dirty="0">
                          <a:solidFill>
                            <a:schemeClr val="tx1"/>
                          </a:solidFill>
                          <a:effectLst/>
                          <a:latin typeface="Arial"/>
                          <a:ea typeface="Times New Roman"/>
                          <a:cs typeface="Times New Roman"/>
                        </a:rPr>
                        <a:t>+2 to +43 inches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
        <p:nvSpPr>
          <p:cNvPr id="7" name="Rectangle 6"/>
          <p:cNvSpPr/>
          <p:nvPr/>
        </p:nvSpPr>
        <p:spPr>
          <a:xfrm>
            <a:off x="3276600" y="6477000"/>
            <a:ext cx="5714999" cy="246221"/>
          </a:xfrm>
          <a:prstGeom prst="rect">
            <a:avLst/>
          </a:prstGeom>
        </p:spPr>
        <p:txBody>
          <a:bodyPr wrap="square">
            <a:spAutoFit/>
          </a:bodyPr>
          <a:lstStyle/>
          <a:p>
            <a:pPr algn="r"/>
            <a:r>
              <a:rPr lang="en-US" sz="1000" dirty="0">
                <a:solidFill>
                  <a:schemeClr val="bg1"/>
                </a:solidFill>
                <a:latin typeface="Arial" panose="020B0604020202020204" pitchFamily="34" charset="0"/>
                <a:cs typeface="Arial" panose="020B0604020202020204" pitchFamily="34" charset="0"/>
              </a:rPr>
              <a:t>Source: Chapter 3, Oceans and Coastlines, Washington State Integrated Response Strategy</a:t>
            </a:r>
          </a:p>
        </p:txBody>
      </p:sp>
    </p:spTree>
    <p:extLst>
      <p:ext uri="{BB962C8B-B14F-4D97-AF65-F5344CB8AC3E}">
        <p14:creationId xmlns:p14="http://schemas.microsoft.com/office/powerpoint/2010/main" val="1706697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egonCoast.jpg"/>
          <p:cNvPicPr>
            <a:picLocks noChangeAspect="1"/>
          </p:cNvPicPr>
          <p:nvPr/>
        </p:nvPicPr>
        <p:blipFill>
          <a:blip r:embed="rId2" cstate="print">
            <a:alphaModFix amt="37000"/>
            <a:extLst>
              <a:ext uri="{28A0092B-C50C-407E-A947-70E740481C1C}">
                <a14:useLocalDpi xmlns:a14="http://schemas.microsoft.com/office/drawing/2010/main" val="0"/>
              </a:ext>
            </a:extLst>
          </a:blip>
          <a:srcRect t="15412" b="15412"/>
          <a:stretch>
            <a:fillRect/>
          </a:stretch>
        </p:blipFill>
        <p:spPr bwMode="auto">
          <a:xfrm>
            <a:off x="228600" y="1371600"/>
            <a:ext cx="864565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28600"/>
            <a:ext cx="8534400" cy="758825"/>
          </a:xfrm>
        </p:spPr>
        <p:txBody>
          <a:bodyPr/>
          <a:lstStyle/>
          <a:p>
            <a:r>
              <a:rPr lang="en-US" b="1" dirty="0" smtClean="0"/>
              <a:t>Planning Resilient Communities</a:t>
            </a:r>
            <a:endParaRPr lang="en-US" b="1" dirty="0"/>
          </a:p>
        </p:txBody>
      </p:sp>
      <p:sp>
        <p:nvSpPr>
          <p:cNvPr id="3" name="Content Placeholder 2"/>
          <p:cNvSpPr>
            <a:spLocks noGrp="1"/>
          </p:cNvSpPr>
          <p:nvPr>
            <p:ph sz="quarter" idx="4294967295"/>
          </p:nvPr>
        </p:nvSpPr>
        <p:spPr>
          <a:xfrm>
            <a:off x="381000" y="1527175"/>
            <a:ext cx="8123238" cy="4572000"/>
          </a:xfrm>
        </p:spPr>
        <p:txBody>
          <a:bodyPr>
            <a:normAutofit fontScale="92500" lnSpcReduction="10000"/>
          </a:bodyPr>
          <a:lstStyle/>
          <a:p>
            <a:pPr>
              <a:buClr>
                <a:schemeClr val="tx1"/>
              </a:buClr>
            </a:pPr>
            <a:r>
              <a:rPr lang="en-US" sz="2800" b="1" dirty="0"/>
              <a:t>Opportunities to Adapt</a:t>
            </a:r>
          </a:p>
          <a:p>
            <a:pPr lvl="1">
              <a:buClrTx/>
              <a:buFont typeface="Wingdings" panose="05000000000000000000" pitchFamily="2" charset="2"/>
              <a:buChar char="ü"/>
            </a:pPr>
            <a:r>
              <a:rPr lang="en-US" sz="2400" dirty="0">
                <a:solidFill>
                  <a:schemeClr val="tx1"/>
                </a:solidFill>
              </a:rPr>
              <a:t>Understand and Plan for Local Risks</a:t>
            </a:r>
          </a:p>
          <a:p>
            <a:pPr lvl="1">
              <a:buClrTx/>
              <a:buFont typeface="Wingdings" panose="05000000000000000000" pitchFamily="2" charset="2"/>
              <a:buChar char="ü"/>
            </a:pPr>
            <a:r>
              <a:rPr lang="en-US" sz="2400" dirty="0">
                <a:solidFill>
                  <a:schemeClr val="tx1"/>
                </a:solidFill>
              </a:rPr>
              <a:t>Direct Growth to Safer Areas</a:t>
            </a:r>
          </a:p>
          <a:p>
            <a:pPr lvl="1">
              <a:buClrTx/>
              <a:buFont typeface="Wingdings" panose="05000000000000000000" pitchFamily="2" charset="2"/>
              <a:buChar char="ü"/>
            </a:pPr>
            <a:r>
              <a:rPr lang="en-US" sz="2400" dirty="0">
                <a:solidFill>
                  <a:schemeClr val="tx1"/>
                </a:solidFill>
              </a:rPr>
              <a:t>Wise Infrastructure </a:t>
            </a:r>
            <a:r>
              <a:rPr lang="en-US" sz="2400" dirty="0" smtClean="0">
                <a:solidFill>
                  <a:schemeClr val="tx1"/>
                </a:solidFill>
              </a:rPr>
              <a:t>Investments</a:t>
            </a:r>
          </a:p>
          <a:p>
            <a:pPr>
              <a:buClrTx/>
            </a:pPr>
            <a:r>
              <a:rPr lang="en-US" sz="2900" b="1" dirty="0" smtClean="0"/>
              <a:t>Opportunities for Mitigation</a:t>
            </a:r>
            <a:endParaRPr lang="en-US" sz="2900" b="1" dirty="0"/>
          </a:p>
          <a:p>
            <a:pPr lvl="1">
              <a:buClrTx/>
              <a:buFont typeface="Wingdings" panose="05000000000000000000" pitchFamily="2" charset="2"/>
              <a:buChar char="ü"/>
            </a:pPr>
            <a:r>
              <a:rPr lang="en-US" sz="2400" dirty="0">
                <a:solidFill>
                  <a:schemeClr val="tx1"/>
                </a:solidFill>
              </a:rPr>
              <a:t>Clean Fuels, Clean Cars</a:t>
            </a:r>
          </a:p>
          <a:p>
            <a:pPr lvl="1">
              <a:buClrTx/>
              <a:buFont typeface="Wingdings" panose="05000000000000000000" pitchFamily="2" charset="2"/>
              <a:buChar char="ü"/>
            </a:pPr>
            <a:r>
              <a:rPr lang="en-US" sz="2400" dirty="0" smtClean="0">
                <a:solidFill>
                  <a:schemeClr val="tx1"/>
                </a:solidFill>
              </a:rPr>
              <a:t>Green Building </a:t>
            </a:r>
            <a:r>
              <a:rPr lang="en-US" sz="2400" dirty="0">
                <a:solidFill>
                  <a:schemeClr val="tx1"/>
                </a:solidFill>
              </a:rPr>
              <a:t>Practices, Materials</a:t>
            </a:r>
          </a:p>
          <a:p>
            <a:pPr lvl="1">
              <a:buClrTx/>
              <a:buFont typeface="Wingdings" panose="05000000000000000000" pitchFamily="2" charset="2"/>
              <a:buChar char="ü"/>
            </a:pPr>
            <a:r>
              <a:rPr lang="en-US" sz="2400" dirty="0">
                <a:solidFill>
                  <a:schemeClr val="tx1"/>
                </a:solidFill>
              </a:rPr>
              <a:t>Walk, Bike, Use Transit</a:t>
            </a:r>
          </a:p>
          <a:p>
            <a:pPr lvl="1">
              <a:buClrTx/>
              <a:buFont typeface="Wingdings" panose="05000000000000000000" pitchFamily="2" charset="2"/>
              <a:buChar char="ü"/>
            </a:pPr>
            <a:r>
              <a:rPr lang="en-US" sz="2400" dirty="0">
                <a:solidFill>
                  <a:schemeClr val="tx1"/>
                </a:solidFill>
              </a:rPr>
              <a:t>Renewable </a:t>
            </a:r>
            <a:r>
              <a:rPr lang="en-US" sz="2400" dirty="0" smtClean="0">
                <a:solidFill>
                  <a:schemeClr val="tx1"/>
                </a:solidFill>
              </a:rPr>
              <a:t>Energy</a:t>
            </a:r>
          </a:p>
          <a:p>
            <a:pPr marL="274320" lvl="1" indent="0">
              <a:buClrTx/>
              <a:buNone/>
            </a:pPr>
            <a:endParaRPr lang="en-US" sz="2400" dirty="0">
              <a:solidFill>
                <a:schemeClr val="tx1"/>
              </a:solidFill>
            </a:endParaRPr>
          </a:p>
          <a:p>
            <a:pPr marL="0" indent="0">
              <a:buClr>
                <a:schemeClr val="tx1"/>
              </a:buClr>
              <a:buNone/>
            </a:pPr>
            <a:r>
              <a:rPr lang="en-US" sz="2800" i="1" dirty="0"/>
              <a:t>Help Your Community – Be the </a:t>
            </a:r>
            <a:r>
              <a:rPr lang="en-US" sz="2800" i="1" dirty="0" smtClean="0"/>
              <a:t>Change!</a:t>
            </a:r>
            <a:endParaRPr lang="en-US" sz="2800" i="1" dirty="0"/>
          </a:p>
        </p:txBody>
      </p:sp>
      <p:pic>
        <p:nvPicPr>
          <p:cNvPr id="4" name="Picture 6" descr="DSC_882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448800" y="228600"/>
            <a:ext cx="2740212" cy="335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69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Planning for Uncertainty</a:t>
            </a:r>
            <a:endParaRPr lang="en-US" b="1" dirty="0"/>
          </a:p>
        </p:txBody>
      </p:sp>
      <p:sp>
        <p:nvSpPr>
          <p:cNvPr id="3" name="Content Placeholder 2"/>
          <p:cNvSpPr>
            <a:spLocks noGrp="1"/>
          </p:cNvSpPr>
          <p:nvPr>
            <p:ph sz="quarter" idx="1"/>
          </p:nvPr>
        </p:nvSpPr>
        <p:spPr/>
        <p:txBody>
          <a:bodyPr>
            <a:normAutofit lnSpcReduction="10000"/>
          </a:bodyPr>
          <a:lstStyle/>
          <a:p>
            <a:pPr>
              <a:spcBef>
                <a:spcPct val="0"/>
              </a:spcBef>
            </a:pPr>
            <a:r>
              <a:rPr lang="en-US" altLang="en-US" sz="2800" b="1" dirty="0"/>
              <a:t>“No regrets” strategies</a:t>
            </a:r>
          </a:p>
          <a:p>
            <a:pPr>
              <a:spcBef>
                <a:spcPct val="0"/>
              </a:spcBef>
              <a:spcAft>
                <a:spcPts val="1200"/>
              </a:spcAft>
              <a:buNone/>
            </a:pPr>
            <a:r>
              <a:rPr lang="en-US" altLang="en-US" sz="2800" dirty="0"/>
              <a:t>		</a:t>
            </a:r>
            <a:r>
              <a:rPr lang="en-US" altLang="en-US" sz="2800" i="1" dirty="0"/>
              <a:t>Provides benefits now with or without 	climate change</a:t>
            </a:r>
          </a:p>
          <a:p>
            <a:pPr>
              <a:spcBef>
                <a:spcPts val="600"/>
              </a:spcBef>
            </a:pPr>
            <a:r>
              <a:rPr lang="en-US" altLang="en-US" sz="2800" b="1" dirty="0"/>
              <a:t>“Low regrets” strategies</a:t>
            </a:r>
          </a:p>
          <a:p>
            <a:pPr>
              <a:spcBef>
                <a:spcPct val="0"/>
              </a:spcBef>
              <a:spcAft>
                <a:spcPts val="1200"/>
              </a:spcAft>
              <a:buNone/>
            </a:pPr>
            <a:r>
              <a:rPr lang="en-US" altLang="en-US" sz="2800" dirty="0"/>
              <a:t>		</a:t>
            </a:r>
            <a:r>
              <a:rPr lang="en-US" altLang="en-US" sz="2800" i="1" dirty="0"/>
              <a:t>Provide climate change benefits for little 	additional cost or risk </a:t>
            </a:r>
            <a:endParaRPr lang="en-US" altLang="en-US" sz="2800" dirty="0"/>
          </a:p>
          <a:p>
            <a:pPr>
              <a:spcBef>
                <a:spcPts val="600"/>
              </a:spcBef>
            </a:pPr>
            <a:r>
              <a:rPr lang="en-US" altLang="en-US" sz="2800" b="1" dirty="0"/>
              <a:t>“Win-win” or “Co-benefit” strategies</a:t>
            </a:r>
          </a:p>
          <a:p>
            <a:pPr>
              <a:spcBef>
                <a:spcPct val="0"/>
              </a:spcBef>
              <a:buNone/>
            </a:pPr>
            <a:r>
              <a:rPr lang="en-US" altLang="en-US" sz="2800" dirty="0"/>
              <a:t>		</a:t>
            </a:r>
            <a:r>
              <a:rPr lang="en-US" altLang="en-US" sz="2800" i="1" dirty="0"/>
              <a:t>Reduce climate change impacts while 	providing other environmental, social, or 	economic benefits</a:t>
            </a:r>
            <a:endParaRPr lang="en-US" altLang="en-US" sz="2800" dirty="0"/>
          </a:p>
          <a:p>
            <a:endParaRPr lang="en-US" dirty="0"/>
          </a:p>
        </p:txBody>
      </p:sp>
    </p:spTree>
    <p:extLst>
      <p:ext uri="{BB962C8B-B14F-4D97-AF65-F5344CB8AC3E}">
        <p14:creationId xmlns:p14="http://schemas.microsoft.com/office/powerpoint/2010/main" val="1930576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lstStyle/>
          <a:p>
            <a:r>
              <a:rPr lang="en-US" b="1" dirty="0" smtClean="0"/>
              <a:t>Resources for Washington</a:t>
            </a:r>
            <a:endParaRPr lang="en-US" b="1" dirty="0"/>
          </a:p>
        </p:txBody>
      </p:sp>
      <p:sp>
        <p:nvSpPr>
          <p:cNvPr id="3" name="Content Placeholder 2"/>
          <p:cNvSpPr>
            <a:spLocks noGrp="1"/>
          </p:cNvSpPr>
          <p:nvPr>
            <p:ph sz="quarter" idx="1"/>
          </p:nvPr>
        </p:nvSpPr>
        <p:spPr>
          <a:xfrm>
            <a:off x="152400" y="1527048"/>
            <a:ext cx="8839200" cy="4873752"/>
          </a:xfrm>
        </p:spPr>
        <p:txBody>
          <a:bodyPr>
            <a:normAutofit fontScale="92500" lnSpcReduction="10000"/>
          </a:bodyPr>
          <a:lstStyle/>
          <a:p>
            <a:pPr marL="0" indent="0">
              <a:buNone/>
            </a:pPr>
            <a:r>
              <a:rPr lang="en-US" b="1" dirty="0" smtClean="0"/>
              <a:t>WA-APA Ten Big Ideas For Washington’s Future </a:t>
            </a:r>
            <a:r>
              <a:rPr lang="en-US" dirty="0" smtClean="0"/>
              <a:t>at: </a:t>
            </a:r>
            <a:r>
              <a:rPr lang="en-US" dirty="0" smtClean="0">
                <a:solidFill>
                  <a:srgbClr val="FF0000"/>
                </a:solidFill>
                <a:hlinkClick r:id="rId2"/>
              </a:rPr>
              <a:t>http</a:t>
            </a:r>
            <a:r>
              <a:rPr lang="en-US" dirty="0">
                <a:solidFill>
                  <a:srgbClr val="FF0000"/>
                </a:solidFill>
                <a:hlinkClick r:id="rId2"/>
              </a:rPr>
              <a:t>://</a:t>
            </a:r>
            <a:r>
              <a:rPr lang="en-US" dirty="0" smtClean="0">
                <a:solidFill>
                  <a:srgbClr val="FF0000"/>
                </a:solidFill>
                <a:hlinkClick r:id="rId2"/>
              </a:rPr>
              <a:t>www.washington-apa.org/ten-big-ideas</a:t>
            </a:r>
            <a:r>
              <a:rPr lang="en-US" dirty="0" smtClean="0">
                <a:solidFill>
                  <a:srgbClr val="FF0000"/>
                </a:solidFill>
              </a:rPr>
              <a:t> </a:t>
            </a:r>
            <a:endParaRPr lang="en-US" dirty="0" smtClean="0"/>
          </a:p>
          <a:p>
            <a:pPr marL="0" indent="0">
              <a:buNone/>
            </a:pPr>
            <a:endParaRPr lang="en-US" sz="1100" b="1" dirty="0" smtClean="0"/>
          </a:p>
          <a:p>
            <a:pPr marL="0" indent="0">
              <a:buNone/>
            </a:pPr>
            <a:r>
              <a:rPr lang="en-US" b="1" dirty="0" smtClean="0"/>
              <a:t>Transportation Efficient Communities: </a:t>
            </a:r>
            <a:r>
              <a:rPr lang="en-US" i="1" dirty="0" smtClean="0">
                <a:solidFill>
                  <a:srgbClr val="0D0DDD"/>
                </a:solidFill>
              </a:rPr>
              <a:t>Coming Soon!</a:t>
            </a:r>
          </a:p>
          <a:p>
            <a:pPr marL="0" indent="0">
              <a:buNone/>
            </a:pPr>
            <a:endParaRPr lang="en-US" sz="1100" b="1" dirty="0" smtClean="0"/>
          </a:p>
          <a:p>
            <a:pPr marL="0" indent="0">
              <a:buNone/>
            </a:pPr>
            <a:r>
              <a:rPr lang="en-US" b="1" dirty="0" smtClean="0"/>
              <a:t>Climate Change &amp; Energy</a:t>
            </a:r>
            <a:r>
              <a:rPr lang="en-US" dirty="0" smtClean="0"/>
              <a:t>: </a:t>
            </a:r>
            <a:r>
              <a:rPr lang="en-US" dirty="0" smtClean="0">
                <a:hlinkClick r:id="rId3"/>
              </a:rPr>
              <a:t>http://www.commerce.wa.gov/Services/localgovernment/GrowthManagement/Growth-Management-Planning-Topics/Climate-Change-and-Energy/Pages/default.aspx</a:t>
            </a:r>
            <a:r>
              <a:rPr lang="en-US" dirty="0" smtClean="0"/>
              <a:t> </a:t>
            </a:r>
            <a:endParaRPr lang="en-US" dirty="0" smtClean="0">
              <a:solidFill>
                <a:srgbClr val="FF0000"/>
              </a:solidFill>
            </a:endParaRPr>
          </a:p>
          <a:p>
            <a:pPr marL="0" indent="0">
              <a:buNone/>
            </a:pPr>
            <a:endParaRPr lang="en-US" sz="1200" b="1" dirty="0" smtClean="0"/>
          </a:p>
          <a:p>
            <a:pPr marL="0" indent="0">
              <a:buNone/>
            </a:pPr>
            <a:r>
              <a:rPr lang="en-US" b="1" dirty="0" smtClean="0"/>
              <a:t>Preparing for a Changing Climate: Washington State’s Integrated </a:t>
            </a:r>
            <a:r>
              <a:rPr lang="en-US" b="1" dirty="0"/>
              <a:t>Response Strategy </a:t>
            </a:r>
            <a:r>
              <a:rPr lang="en-US" dirty="0"/>
              <a:t>at: </a:t>
            </a:r>
            <a:r>
              <a:rPr lang="en-US" dirty="0">
                <a:solidFill>
                  <a:srgbClr val="FF0000"/>
                </a:solidFill>
                <a:hlinkClick r:id="rId4"/>
              </a:rPr>
              <a:t>http://</a:t>
            </a:r>
            <a:r>
              <a:rPr lang="en-US" dirty="0" smtClean="0">
                <a:solidFill>
                  <a:srgbClr val="FF0000"/>
                </a:solidFill>
                <a:hlinkClick r:id="rId4"/>
              </a:rPr>
              <a:t>www.ecy.wa.gov/climatechange/ipa_responsestrategy.htm</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2656704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2743200"/>
            <a:ext cx="8686800" cy="3657600"/>
          </a:xfrm>
        </p:spPr>
        <p:txBody>
          <a:bodyPr>
            <a:normAutofit/>
          </a:bodyPr>
          <a:lstStyle/>
          <a:p>
            <a:r>
              <a:rPr lang="en-US" dirty="0" smtClean="0"/>
              <a:t>Jill Sterrett, FAICP</a:t>
            </a:r>
          </a:p>
          <a:p>
            <a:r>
              <a:rPr lang="en-US" dirty="0" smtClean="0"/>
              <a:t>University of Washington</a:t>
            </a:r>
          </a:p>
          <a:p>
            <a:r>
              <a:rPr lang="en-US" dirty="0" smtClean="0"/>
              <a:t>Affiliate Faculty</a:t>
            </a:r>
          </a:p>
          <a:p>
            <a:r>
              <a:rPr lang="en-US" dirty="0" smtClean="0">
                <a:hlinkClick r:id="rId2"/>
              </a:rPr>
              <a:t>jill.sterrett@gmail.com</a:t>
            </a:r>
            <a:r>
              <a:rPr lang="en-US" dirty="0" smtClean="0"/>
              <a:t> </a:t>
            </a:r>
          </a:p>
          <a:p>
            <a:r>
              <a:rPr lang="en-US" dirty="0" smtClean="0"/>
              <a:t>206-819-6062</a:t>
            </a:r>
          </a:p>
          <a:p>
            <a:endParaRPr lang="en-US" dirty="0"/>
          </a:p>
          <a:p>
            <a:endParaRPr lang="en-US" dirty="0" smtClean="0"/>
          </a:p>
          <a:p>
            <a:r>
              <a:rPr lang="en-US" dirty="0" smtClean="0"/>
              <a:t>Joyce </a:t>
            </a:r>
            <a:r>
              <a:rPr lang="en-US" dirty="0"/>
              <a:t>Phillips, </a:t>
            </a:r>
            <a:r>
              <a:rPr lang="en-US" dirty="0" smtClean="0"/>
              <a:t>AICP</a:t>
            </a:r>
          </a:p>
          <a:p>
            <a:r>
              <a:rPr lang="en-US" dirty="0" smtClean="0"/>
              <a:t>Washington </a:t>
            </a:r>
            <a:r>
              <a:rPr lang="en-US" dirty="0"/>
              <a:t>State Department of </a:t>
            </a:r>
            <a:r>
              <a:rPr lang="en-US" dirty="0" smtClean="0"/>
              <a:t>Commerce</a:t>
            </a:r>
          </a:p>
          <a:p>
            <a:r>
              <a:rPr lang="en-US" dirty="0" smtClean="0"/>
              <a:t>Senior Planner</a:t>
            </a:r>
            <a:endParaRPr lang="en-US" dirty="0"/>
          </a:p>
          <a:p>
            <a:r>
              <a:rPr lang="en-US" dirty="0">
                <a:hlinkClick r:id="rId3"/>
              </a:rPr>
              <a:t>joyce.phillips@commerce.wa.gov</a:t>
            </a:r>
            <a:endParaRPr lang="en-US" dirty="0"/>
          </a:p>
          <a:p>
            <a:r>
              <a:rPr lang="en-US" dirty="0" smtClean="0"/>
              <a:t>360-725-3045</a:t>
            </a:r>
            <a:endParaRPr lang="en-US" dirty="0"/>
          </a:p>
        </p:txBody>
      </p:sp>
      <p:sp>
        <p:nvSpPr>
          <p:cNvPr id="3" name="Title 2"/>
          <p:cNvSpPr>
            <a:spLocks noGrp="1"/>
          </p:cNvSpPr>
          <p:nvPr>
            <p:ph type="title"/>
          </p:nvPr>
        </p:nvSpPr>
        <p:spPr>
          <a:xfrm>
            <a:off x="722313" y="533400"/>
            <a:ext cx="7772400" cy="1219200"/>
          </a:xfrm>
        </p:spPr>
        <p:txBody>
          <a:bodyPr/>
          <a:lstStyle/>
          <a:p>
            <a:r>
              <a:rPr lang="en-US" b="1" dirty="0" smtClean="0"/>
              <a:t>Thank You!</a:t>
            </a:r>
            <a:endParaRPr lang="en-US" b="1" dirty="0"/>
          </a:p>
        </p:txBody>
      </p:sp>
    </p:spTree>
    <p:extLst>
      <p:ext uri="{BB962C8B-B14F-4D97-AF65-F5344CB8AC3E}">
        <p14:creationId xmlns:p14="http://schemas.microsoft.com/office/powerpoint/2010/main" val="2174757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534400" cy="758825"/>
          </a:xfrm>
        </p:spPr>
        <p:txBody>
          <a:bodyPr/>
          <a:lstStyle/>
          <a:p>
            <a:r>
              <a:rPr lang="en-US" b="1" dirty="0" smtClean="0"/>
              <a:t>Questions?</a:t>
            </a:r>
            <a:endParaRPr lang="en-US" b="1" dirty="0"/>
          </a:p>
        </p:txBody>
      </p:sp>
      <p:pic>
        <p:nvPicPr>
          <p:cNvPr id="4" name="Picture 2" descr="http://www.upsidelearning.com/blog/wp-content/uploads/2014/02/What-did-u-learn-today.jpg">
            <a:hlinkClick r:id="rId3"/>
          </p:cNvPr>
          <p:cNvPicPr>
            <a:picLocks noChangeAspect="1" noChangeArrowheads="1"/>
          </p:cNvPicPr>
          <p:nvPr/>
        </p:nvPicPr>
        <p:blipFill>
          <a:blip r:embed="rId4" cstate="print"/>
          <a:srcRect/>
          <a:stretch>
            <a:fillRect/>
          </a:stretch>
        </p:blipFill>
        <p:spPr bwMode="auto">
          <a:xfrm>
            <a:off x="145144" y="1066800"/>
            <a:ext cx="8858250" cy="5245523"/>
          </a:xfrm>
          <a:prstGeom prst="rect">
            <a:avLst/>
          </a:prstGeom>
          <a:noFill/>
        </p:spPr>
      </p:pic>
      <p:sp>
        <p:nvSpPr>
          <p:cNvPr id="3" name="TextBox 2"/>
          <p:cNvSpPr txBox="1"/>
          <p:nvPr/>
        </p:nvSpPr>
        <p:spPr>
          <a:xfrm>
            <a:off x="4382483" y="6324600"/>
            <a:ext cx="4731884" cy="461665"/>
          </a:xfrm>
          <a:prstGeom prst="rect">
            <a:avLst/>
          </a:prstGeom>
          <a:noFill/>
        </p:spPr>
        <p:txBody>
          <a:bodyPr wrap="none" rtlCol="0">
            <a:spAutoFit/>
          </a:bodyPr>
          <a:lstStyle/>
          <a:p>
            <a:r>
              <a:rPr lang="en-US" sz="2400" b="1" dirty="0"/>
              <a:t>Planning for Climate Change</a:t>
            </a:r>
            <a:endParaRPr lang="en-US" sz="2400" dirty="0"/>
          </a:p>
        </p:txBody>
      </p:sp>
    </p:spTree>
    <p:extLst>
      <p:ext uri="{BB962C8B-B14F-4D97-AF65-F5344CB8AC3E}">
        <p14:creationId xmlns:p14="http://schemas.microsoft.com/office/powerpoint/2010/main" val="119419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Science of Climate Change</a:t>
            </a:r>
          </a:p>
        </p:txBody>
      </p:sp>
      <p:sp>
        <p:nvSpPr>
          <p:cNvPr id="5" name="Content Placeholder 4"/>
          <p:cNvSpPr>
            <a:spLocks noGrp="1"/>
          </p:cNvSpPr>
          <p:nvPr>
            <p:ph sz="quarter" idx="1"/>
          </p:nvPr>
        </p:nvSpPr>
        <p:spPr>
          <a:xfrm>
            <a:off x="301752" y="1600200"/>
            <a:ext cx="5108448" cy="4498848"/>
          </a:xfrm>
        </p:spPr>
        <p:txBody>
          <a:bodyPr>
            <a:normAutofit lnSpcReduction="10000"/>
          </a:bodyPr>
          <a:lstStyle/>
          <a:p>
            <a:pPr marL="0" indent="0">
              <a:buFontTx/>
              <a:buNone/>
            </a:pPr>
            <a:r>
              <a:rPr lang="en-US" sz="2800" b="1" dirty="0">
                <a:latin typeface="Georgia" charset="0"/>
                <a:cs typeface="Arial" charset="0"/>
              </a:rPr>
              <a:t>1938 </a:t>
            </a:r>
            <a:r>
              <a:rPr lang="en-US" sz="2800" dirty="0">
                <a:latin typeface="Georgia" charset="0"/>
                <a:cs typeface="Arial" charset="0"/>
              </a:rPr>
              <a:t>– Guy Callendar publishes </a:t>
            </a:r>
            <a:r>
              <a:rPr lang="en-US" sz="2800" i="1" dirty="0">
                <a:latin typeface="Georgia" charset="0"/>
                <a:cs typeface="Arial" charset="0"/>
              </a:rPr>
              <a:t>The Artificial Production of Carbon Dioxide and its Influence on Temperature.</a:t>
            </a:r>
            <a:endParaRPr lang="en-US" sz="2800" dirty="0">
              <a:latin typeface="Georgia" charset="0"/>
              <a:cs typeface="Arial" charset="0"/>
            </a:endParaRPr>
          </a:p>
          <a:p>
            <a:pPr marL="0" indent="0">
              <a:buFontTx/>
              <a:buNone/>
            </a:pPr>
            <a:endParaRPr lang="en-US" sz="2800" i="1" dirty="0">
              <a:latin typeface="Georgia" charset="0"/>
              <a:cs typeface="Arial" charset="0"/>
            </a:endParaRPr>
          </a:p>
          <a:p>
            <a:pPr marL="0" indent="0">
              <a:buFontTx/>
              <a:buNone/>
            </a:pPr>
            <a:r>
              <a:rPr lang="en-US" sz="2400" dirty="0">
                <a:latin typeface="Georgia" charset="0"/>
                <a:cs typeface="Arial" charset="0"/>
              </a:rPr>
              <a:t>Links upward trends in early 20</a:t>
            </a:r>
            <a:r>
              <a:rPr lang="en-US" sz="2400" baseline="30000" dirty="0">
                <a:latin typeface="Georgia" charset="0"/>
                <a:cs typeface="Arial" charset="0"/>
              </a:rPr>
              <a:t>th</a:t>
            </a:r>
            <a:r>
              <a:rPr lang="en-US" sz="2400" dirty="0">
                <a:latin typeface="Georgia" charset="0"/>
                <a:cs typeface="Arial" charset="0"/>
              </a:rPr>
              <a:t> century global temperatures to increasing concentrations of atmospheric CO2 and fossil fuel combustion</a:t>
            </a:r>
          </a:p>
          <a:p>
            <a:endParaRPr lang="en-US" sz="2400" dirty="0"/>
          </a:p>
        </p:txBody>
      </p:sp>
      <p:pic>
        <p:nvPicPr>
          <p:cNvPr id="6" name="Picture 2" descr="http://www.eoearth.org/media/draft/4/4b/GSCallendar1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00"/>
            <a:ext cx="3491103" cy="453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089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3600" y="4953000"/>
            <a:ext cx="2895600" cy="1631716"/>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b="1" dirty="0"/>
              <a:t>The</a:t>
            </a:r>
            <a:r>
              <a:rPr lang="en-US" b="1" dirty="0" smtClean="0"/>
              <a:t> </a:t>
            </a:r>
            <a:r>
              <a:rPr lang="en-US" b="1" dirty="0"/>
              <a:t>Pope</a:t>
            </a:r>
            <a:r>
              <a:rPr lang="en-US" b="1" dirty="0" smtClean="0"/>
              <a:t> on </a:t>
            </a:r>
            <a:r>
              <a:rPr lang="en-US" b="1" dirty="0"/>
              <a:t>Climate</a:t>
            </a:r>
          </a:p>
        </p:txBody>
      </p:sp>
      <p:sp>
        <p:nvSpPr>
          <p:cNvPr id="3" name="Content Placeholder 2"/>
          <p:cNvSpPr>
            <a:spLocks noGrp="1"/>
          </p:cNvSpPr>
          <p:nvPr>
            <p:ph sz="quarter" idx="4294967295"/>
          </p:nvPr>
        </p:nvSpPr>
        <p:spPr>
          <a:xfrm>
            <a:off x="304800" y="1371600"/>
            <a:ext cx="7513638" cy="5105400"/>
          </a:xfrm>
        </p:spPr>
        <p:txBody>
          <a:bodyPr>
            <a:normAutofit lnSpcReduction="10000"/>
          </a:bodyPr>
          <a:lstStyle/>
          <a:p>
            <a:r>
              <a:rPr lang="en-US" dirty="0" smtClean="0"/>
              <a:t>Think of future generations</a:t>
            </a:r>
          </a:p>
          <a:p>
            <a:r>
              <a:rPr lang="en-US" dirty="0" smtClean="0"/>
              <a:t>Embrace alternative energy sources</a:t>
            </a:r>
          </a:p>
          <a:p>
            <a:r>
              <a:rPr lang="en-US" dirty="0" smtClean="0"/>
              <a:t>Consider pollution’s effect on the poor</a:t>
            </a:r>
          </a:p>
          <a:p>
            <a:r>
              <a:rPr lang="en-US" dirty="0" smtClean="0"/>
              <a:t>Take the bus!</a:t>
            </a:r>
          </a:p>
          <a:p>
            <a:r>
              <a:rPr lang="en-US" dirty="0" smtClean="0"/>
              <a:t>Be humble</a:t>
            </a:r>
          </a:p>
          <a:p>
            <a:r>
              <a:rPr lang="en-US" dirty="0" smtClean="0"/>
              <a:t>Don’t become a slave to your phone</a:t>
            </a:r>
          </a:p>
          <a:p>
            <a:r>
              <a:rPr lang="en-US" dirty="0" smtClean="0"/>
              <a:t>Don’t trade online relationships for real ones</a:t>
            </a:r>
          </a:p>
          <a:p>
            <a:r>
              <a:rPr lang="en-US" dirty="0" smtClean="0"/>
              <a:t>Turn off the lights, recycle, and don’t waste food</a:t>
            </a:r>
          </a:p>
          <a:p>
            <a:r>
              <a:rPr lang="en-US" dirty="0" smtClean="0"/>
              <a:t>Educate yourself</a:t>
            </a:r>
          </a:p>
          <a:p>
            <a:r>
              <a:rPr lang="en-US" dirty="0" smtClean="0"/>
              <a:t>Believe you can make a difference</a:t>
            </a:r>
          </a:p>
        </p:txBody>
      </p:sp>
    </p:spTree>
    <p:extLst>
      <p:ext uri="{BB962C8B-B14F-4D97-AF65-F5344CB8AC3E}">
        <p14:creationId xmlns:p14="http://schemas.microsoft.com/office/powerpoint/2010/main" val="386561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ouds-1259.jpg"/>
          <p:cNvPicPr>
            <a:picLocks noChangeAspect="1"/>
          </p:cNvPicPr>
          <p:nvPr/>
        </p:nvPicPr>
        <p:blipFill>
          <a:blip r:embed="rId2" cstate="print">
            <a:alphaModFix amt="56000"/>
            <a:extLst>
              <a:ext uri="{28A0092B-C50C-407E-A947-70E740481C1C}">
                <a14:useLocalDpi xmlns:a14="http://schemas.microsoft.com/office/drawing/2010/main" val="0"/>
              </a:ext>
            </a:extLst>
          </a:blip>
          <a:srcRect t="14536" b="14536"/>
          <a:stretch>
            <a:fillRect/>
          </a:stretch>
        </p:blipFill>
        <p:spPr bwMode="auto">
          <a:xfrm>
            <a:off x="304800" y="1447800"/>
            <a:ext cx="850392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228600"/>
            <a:ext cx="8534400" cy="758825"/>
          </a:xfrm>
        </p:spPr>
        <p:txBody>
          <a:bodyPr/>
          <a:lstStyle/>
          <a:p>
            <a:r>
              <a:rPr lang="en-US" b="1" dirty="0" smtClean="0"/>
              <a:t>Climate Change Defined</a:t>
            </a:r>
            <a:endParaRPr lang="en-US" b="1" dirty="0"/>
          </a:p>
        </p:txBody>
      </p:sp>
      <p:sp>
        <p:nvSpPr>
          <p:cNvPr id="3" name="Content Placeholder 2"/>
          <p:cNvSpPr>
            <a:spLocks noGrp="1"/>
          </p:cNvSpPr>
          <p:nvPr>
            <p:ph sz="quarter" idx="4294967295"/>
          </p:nvPr>
        </p:nvSpPr>
        <p:spPr>
          <a:xfrm>
            <a:off x="762000" y="1752600"/>
            <a:ext cx="7543800" cy="4114800"/>
          </a:xfrm>
        </p:spPr>
        <p:txBody>
          <a:bodyPr>
            <a:normAutofit fontScale="32500" lnSpcReduction="20000"/>
          </a:bodyPr>
          <a:lstStyle/>
          <a:p>
            <a:pPr marL="0" indent="0">
              <a:buNone/>
            </a:pPr>
            <a:r>
              <a:rPr lang="en-US" sz="9600" b="1" dirty="0"/>
              <a:t>Climate </a:t>
            </a:r>
            <a:r>
              <a:rPr lang="en-US" sz="9600" b="1" dirty="0" smtClean="0"/>
              <a:t>Change</a:t>
            </a:r>
          </a:p>
          <a:p>
            <a:pPr indent="-182880">
              <a:buNone/>
            </a:pPr>
            <a:endParaRPr lang="en-US" sz="9600" b="1" dirty="0"/>
          </a:p>
          <a:p>
            <a:pPr marL="0" indent="0">
              <a:buNone/>
            </a:pPr>
            <a:r>
              <a:rPr lang="en-US" sz="8300" dirty="0" smtClean="0">
                <a:cs typeface="Arial" pitchFamily="34" charset="0"/>
              </a:rPr>
              <a:t>“A </a:t>
            </a:r>
            <a:r>
              <a:rPr lang="en-US" sz="8300" dirty="0">
                <a:cs typeface="Arial" pitchFamily="34" charset="0"/>
              </a:rPr>
              <a:t>change in the </a:t>
            </a:r>
            <a:r>
              <a:rPr lang="en-US" sz="8300" dirty="0" smtClean="0">
                <a:cs typeface="Arial" pitchFamily="34" charset="0"/>
              </a:rPr>
              <a:t>state of </a:t>
            </a:r>
            <a:r>
              <a:rPr lang="en-US" sz="8300" dirty="0">
                <a:cs typeface="Arial" pitchFamily="34" charset="0"/>
              </a:rPr>
              <a:t>the climate that can</a:t>
            </a:r>
          </a:p>
          <a:p>
            <a:pPr marL="0" indent="0">
              <a:buNone/>
            </a:pPr>
            <a:r>
              <a:rPr lang="en-US" sz="8300" dirty="0">
                <a:cs typeface="Arial" pitchFamily="34" charset="0"/>
              </a:rPr>
              <a:t>be identified by changes </a:t>
            </a:r>
            <a:r>
              <a:rPr lang="en-US" sz="8300" dirty="0" smtClean="0">
                <a:cs typeface="Arial" pitchFamily="34" charset="0"/>
              </a:rPr>
              <a:t>in the </a:t>
            </a:r>
            <a:r>
              <a:rPr lang="en-US" sz="8300" dirty="0">
                <a:cs typeface="Arial" pitchFamily="34" charset="0"/>
              </a:rPr>
              <a:t>mean and/or</a:t>
            </a:r>
          </a:p>
          <a:p>
            <a:pPr marL="0" indent="0">
              <a:buNone/>
            </a:pPr>
            <a:r>
              <a:rPr lang="en-US" sz="8300" dirty="0">
                <a:cs typeface="Arial" pitchFamily="34" charset="0"/>
              </a:rPr>
              <a:t>variability of its </a:t>
            </a:r>
            <a:r>
              <a:rPr lang="en-US" sz="8300" dirty="0" smtClean="0">
                <a:cs typeface="Arial" pitchFamily="34" charset="0"/>
              </a:rPr>
              <a:t>properties and </a:t>
            </a:r>
            <a:r>
              <a:rPr lang="en-US" sz="8300" dirty="0">
                <a:cs typeface="Arial" pitchFamily="34" charset="0"/>
              </a:rPr>
              <a:t>that </a:t>
            </a:r>
            <a:r>
              <a:rPr lang="en-US" sz="8300" dirty="0" smtClean="0">
                <a:cs typeface="Arial" pitchFamily="34" charset="0"/>
              </a:rPr>
              <a:t>persists for an extended </a:t>
            </a:r>
            <a:r>
              <a:rPr lang="en-US" sz="8300" dirty="0">
                <a:cs typeface="Arial" pitchFamily="34" charset="0"/>
              </a:rPr>
              <a:t>period, </a:t>
            </a:r>
            <a:r>
              <a:rPr lang="en-US" sz="8300" dirty="0" smtClean="0">
                <a:cs typeface="Arial" pitchFamily="34" charset="0"/>
              </a:rPr>
              <a:t>typically decades </a:t>
            </a:r>
            <a:r>
              <a:rPr lang="en-US" sz="8300" dirty="0">
                <a:cs typeface="Arial" pitchFamily="34" charset="0"/>
              </a:rPr>
              <a:t>or longer.” </a:t>
            </a:r>
          </a:p>
          <a:p>
            <a:pPr indent="-182880">
              <a:buNone/>
            </a:pPr>
            <a:endParaRPr lang="en-US" sz="8600" dirty="0">
              <a:cs typeface="Arial" pitchFamily="34" charset="0"/>
            </a:endParaRPr>
          </a:p>
          <a:p>
            <a:pPr indent="-182880">
              <a:buNone/>
            </a:pPr>
            <a:r>
              <a:rPr lang="en-US" sz="5500" dirty="0">
                <a:cs typeface="Arial" pitchFamily="34" charset="0"/>
              </a:rPr>
              <a:t>(IPCC Glossary)</a:t>
            </a:r>
          </a:p>
          <a:p>
            <a:endParaRPr lang="en-US" dirty="0"/>
          </a:p>
        </p:txBody>
      </p:sp>
    </p:spTree>
    <p:extLst>
      <p:ext uri="{BB962C8B-B14F-4D97-AF65-F5344CB8AC3E}">
        <p14:creationId xmlns:p14="http://schemas.microsoft.com/office/powerpoint/2010/main" val="2517003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b="1" dirty="0" smtClean="0"/>
              <a:t>Emissions by Sector for Washington State</a:t>
            </a:r>
            <a:endParaRPr lang="en-US" b="1" dirty="0"/>
          </a:p>
        </p:txBody>
      </p:sp>
      <p:sp>
        <p:nvSpPr>
          <p:cNvPr id="3" name="Content Placeholder 2"/>
          <p:cNvSpPr>
            <a:spLocks noGrp="1"/>
          </p:cNvSpPr>
          <p:nvPr>
            <p:ph sz="quarter" idx="1"/>
          </p:nvPr>
        </p:nvSpPr>
        <p:spPr>
          <a:xfrm>
            <a:off x="301752" y="1527048"/>
            <a:ext cx="8503920" cy="4797552"/>
          </a:xfrm>
        </p:spPr>
        <p:txBody>
          <a:bodyPr/>
          <a:lstStyle/>
          <a:p>
            <a:r>
              <a:rPr lang="en-US" sz="2000" dirty="0" smtClean="0"/>
              <a:t>Million Metric Tons of CO</a:t>
            </a:r>
            <a:r>
              <a:rPr lang="en-US" sz="2000" baseline="-25000" dirty="0" smtClean="0"/>
              <a:t>2</a:t>
            </a:r>
            <a:r>
              <a:rPr lang="en-US" sz="2000" dirty="0" smtClean="0"/>
              <a:t> by sector</a:t>
            </a:r>
          </a:p>
          <a:p>
            <a:endParaRPr lang="en-US" dirty="0"/>
          </a:p>
        </p:txBody>
      </p:sp>
      <p:graphicFrame>
        <p:nvGraphicFramePr>
          <p:cNvPr id="4" name="Chart 3"/>
          <p:cNvGraphicFramePr/>
          <p:nvPr>
            <p:extLst>
              <p:ext uri="{D42A27DB-BD31-4B8C-83A1-F6EECF244321}">
                <p14:modId xmlns:p14="http://schemas.microsoft.com/office/powerpoint/2010/main" val="303184310"/>
              </p:ext>
            </p:extLst>
          </p:nvPr>
        </p:nvGraphicFramePr>
        <p:xfrm>
          <a:off x="2514600" y="1306691"/>
          <a:ext cx="4376325" cy="55328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24400" y="3353626"/>
            <a:ext cx="1828800" cy="1200329"/>
          </a:xfrm>
          <a:prstGeom prst="rect">
            <a:avLst/>
          </a:prstGeom>
          <a:noFill/>
        </p:spPr>
        <p:txBody>
          <a:bodyPr wrap="square" rtlCol="0">
            <a:spAutoFit/>
          </a:bodyPr>
          <a:lstStyle/>
          <a:p>
            <a:r>
              <a:rPr lang="en-US" dirty="0" smtClean="0"/>
              <a:t>Transportation</a:t>
            </a:r>
          </a:p>
          <a:p>
            <a:r>
              <a:rPr lang="en-US" dirty="0" smtClean="0"/>
              <a:t>42.5 mmt</a:t>
            </a:r>
          </a:p>
          <a:p>
            <a:r>
              <a:rPr lang="en-US" b="1" dirty="0" smtClean="0"/>
              <a:t>46.2 % </a:t>
            </a:r>
          </a:p>
          <a:p>
            <a:endParaRPr lang="en-US" dirty="0"/>
          </a:p>
        </p:txBody>
      </p:sp>
      <p:sp>
        <p:nvSpPr>
          <p:cNvPr id="6" name="TextBox 5"/>
          <p:cNvSpPr txBox="1"/>
          <p:nvPr/>
        </p:nvSpPr>
        <p:spPr>
          <a:xfrm>
            <a:off x="3581400" y="4581095"/>
            <a:ext cx="1257300" cy="923330"/>
          </a:xfrm>
          <a:prstGeom prst="rect">
            <a:avLst/>
          </a:prstGeom>
          <a:noFill/>
        </p:spPr>
        <p:txBody>
          <a:bodyPr wrap="square" rtlCol="0">
            <a:spAutoFit/>
          </a:bodyPr>
          <a:lstStyle/>
          <a:p>
            <a:r>
              <a:rPr lang="en-US" dirty="0" smtClean="0"/>
              <a:t>RCI</a:t>
            </a:r>
          </a:p>
          <a:p>
            <a:r>
              <a:rPr lang="en-US" dirty="0" smtClean="0"/>
              <a:t>20.5 mmt</a:t>
            </a:r>
          </a:p>
          <a:p>
            <a:r>
              <a:rPr lang="en-US" b="1" dirty="0" smtClean="0"/>
              <a:t>22.3%</a:t>
            </a:r>
            <a:endParaRPr lang="en-US" b="1" dirty="0"/>
          </a:p>
        </p:txBody>
      </p:sp>
      <p:sp>
        <p:nvSpPr>
          <p:cNvPr id="7" name="TextBox 6"/>
          <p:cNvSpPr txBox="1"/>
          <p:nvPr/>
        </p:nvSpPr>
        <p:spPr>
          <a:xfrm>
            <a:off x="2695184" y="3514540"/>
            <a:ext cx="1295400" cy="923330"/>
          </a:xfrm>
          <a:prstGeom prst="rect">
            <a:avLst/>
          </a:prstGeom>
          <a:noFill/>
        </p:spPr>
        <p:txBody>
          <a:bodyPr wrap="square" rtlCol="0">
            <a:spAutoFit/>
          </a:bodyPr>
          <a:lstStyle/>
          <a:p>
            <a:r>
              <a:rPr lang="en-US" dirty="0" smtClean="0"/>
              <a:t>Electricity</a:t>
            </a:r>
          </a:p>
          <a:p>
            <a:r>
              <a:rPr lang="en-US" dirty="0" smtClean="0"/>
              <a:t>15.2 mmt</a:t>
            </a:r>
          </a:p>
          <a:p>
            <a:r>
              <a:rPr lang="en-US" b="1" dirty="0" smtClean="0"/>
              <a:t>16.5%</a:t>
            </a:r>
            <a:endParaRPr lang="en-US" b="1" dirty="0"/>
          </a:p>
        </p:txBody>
      </p:sp>
      <p:sp>
        <p:nvSpPr>
          <p:cNvPr id="8" name="TextBox 7"/>
          <p:cNvSpPr txBox="1"/>
          <p:nvPr/>
        </p:nvSpPr>
        <p:spPr>
          <a:xfrm>
            <a:off x="3581400" y="2436155"/>
            <a:ext cx="990600" cy="923330"/>
          </a:xfrm>
          <a:prstGeom prst="rect">
            <a:avLst/>
          </a:prstGeom>
          <a:noFill/>
        </p:spPr>
        <p:txBody>
          <a:bodyPr wrap="square" rtlCol="0">
            <a:spAutoFit/>
          </a:bodyPr>
          <a:lstStyle/>
          <a:p>
            <a:r>
              <a:rPr lang="en-US" dirty="0" smtClean="0"/>
              <a:t>Other</a:t>
            </a:r>
          </a:p>
          <a:p>
            <a:r>
              <a:rPr lang="en-US" dirty="0" smtClean="0"/>
              <a:t>15 mmt</a:t>
            </a:r>
          </a:p>
          <a:p>
            <a:r>
              <a:rPr lang="en-US" b="1" dirty="0" smtClean="0"/>
              <a:t>15%</a:t>
            </a:r>
            <a:endParaRPr lang="en-US" b="1" dirty="0"/>
          </a:p>
        </p:txBody>
      </p:sp>
      <p:sp>
        <p:nvSpPr>
          <p:cNvPr id="9" name="TextBox 8"/>
          <p:cNvSpPr txBox="1"/>
          <p:nvPr/>
        </p:nvSpPr>
        <p:spPr>
          <a:xfrm>
            <a:off x="152400" y="6072514"/>
            <a:ext cx="8839200" cy="307777"/>
          </a:xfrm>
          <a:prstGeom prst="rect">
            <a:avLst/>
          </a:prstGeom>
          <a:noFill/>
        </p:spPr>
        <p:txBody>
          <a:bodyPr wrap="square" rtlCol="0">
            <a:spAutoFit/>
          </a:bodyPr>
          <a:lstStyle/>
          <a:p>
            <a:r>
              <a:rPr lang="en-US" sz="1400" dirty="0" smtClean="0"/>
              <a:t>RCI = Residential, Commercial &amp; Industrial building use </a:t>
            </a:r>
            <a:endParaRPr lang="en-US" sz="1400" dirty="0"/>
          </a:p>
        </p:txBody>
      </p:sp>
      <p:sp>
        <p:nvSpPr>
          <p:cNvPr id="10" name="Rectangle 9"/>
          <p:cNvSpPr/>
          <p:nvPr/>
        </p:nvSpPr>
        <p:spPr>
          <a:xfrm>
            <a:off x="152400" y="6406919"/>
            <a:ext cx="8839200" cy="261610"/>
          </a:xfrm>
          <a:prstGeom prst="rect">
            <a:avLst/>
          </a:prstGeom>
        </p:spPr>
        <p:txBody>
          <a:bodyPr wrap="square">
            <a:spAutoFit/>
          </a:bodyPr>
          <a:lstStyle/>
          <a:p>
            <a:r>
              <a:rPr lang="en-US" sz="1100" i="1" dirty="0" smtClean="0"/>
              <a:t>Source: Washington State Department of Ecology, Washington State Greenhouse Gas Emissions Inventory 2011-2012 report</a:t>
            </a:r>
            <a:endParaRPr lang="en-US" sz="1100" i="1" dirty="0"/>
          </a:p>
        </p:txBody>
      </p:sp>
    </p:spTree>
    <p:extLst>
      <p:ext uri="{BB962C8B-B14F-4D97-AF65-F5344CB8AC3E}">
        <p14:creationId xmlns:p14="http://schemas.microsoft.com/office/powerpoint/2010/main" val="356143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Observations</a:t>
            </a:r>
            <a:endParaRPr lang="en-US" b="1" dirty="0"/>
          </a:p>
        </p:txBody>
      </p:sp>
      <p:sp>
        <p:nvSpPr>
          <p:cNvPr id="3" name="Content Placeholder 2"/>
          <p:cNvSpPr>
            <a:spLocks noGrp="1"/>
          </p:cNvSpPr>
          <p:nvPr>
            <p:ph sz="quarter" idx="1"/>
          </p:nvPr>
        </p:nvSpPr>
        <p:spPr>
          <a:xfrm>
            <a:off x="304800" y="1824335"/>
            <a:ext cx="8503920" cy="4572000"/>
          </a:xfrm>
        </p:spPr>
        <p:txBody>
          <a:bodyPr>
            <a:normAutofit/>
          </a:bodyPr>
          <a:lstStyle/>
          <a:p>
            <a:r>
              <a:rPr lang="en-US" dirty="0"/>
              <a:t>Increasing carbon dioxide levels.</a:t>
            </a:r>
          </a:p>
          <a:p>
            <a:r>
              <a:rPr lang="en-US" dirty="0" smtClean="0"/>
              <a:t>Warmer </a:t>
            </a:r>
            <a:r>
              <a:rPr lang="en-US" dirty="0"/>
              <a:t>air temperatures.</a:t>
            </a:r>
          </a:p>
          <a:p>
            <a:r>
              <a:rPr lang="en-US" dirty="0" smtClean="0"/>
              <a:t>Drier </a:t>
            </a:r>
            <a:r>
              <a:rPr lang="en-US" dirty="0"/>
              <a:t>summers </a:t>
            </a:r>
            <a:r>
              <a:rPr lang="en-US" dirty="0" smtClean="0"/>
              <a:t>and reduced </a:t>
            </a:r>
            <a:r>
              <a:rPr lang="en-US" dirty="0"/>
              <a:t>snowfall</a:t>
            </a:r>
            <a:r>
              <a:rPr lang="en-US" dirty="0" smtClean="0"/>
              <a:t>.</a:t>
            </a:r>
          </a:p>
          <a:p>
            <a:r>
              <a:rPr lang="en-US" dirty="0" smtClean="0"/>
              <a:t>Rising sea levels</a:t>
            </a:r>
            <a:endParaRPr lang="en-US" dirty="0"/>
          </a:p>
          <a:p>
            <a:r>
              <a:rPr lang="en-US" dirty="0" smtClean="0"/>
              <a:t>More </a:t>
            </a:r>
            <a:r>
              <a:rPr lang="en-US" dirty="0"/>
              <a:t>frequent and </a:t>
            </a:r>
            <a:r>
              <a:rPr lang="en-US" dirty="0" smtClean="0"/>
              <a:t>severe extreme </a:t>
            </a:r>
            <a:r>
              <a:rPr lang="en-US" dirty="0"/>
              <a:t>weather events.</a:t>
            </a:r>
          </a:p>
          <a:p>
            <a:r>
              <a:rPr lang="en-US" dirty="0" smtClean="0"/>
              <a:t>More </a:t>
            </a:r>
            <a:r>
              <a:rPr lang="en-US" dirty="0"/>
              <a:t>acidic marine waters.</a:t>
            </a:r>
          </a:p>
          <a:p>
            <a:r>
              <a:rPr lang="en-US" dirty="0" smtClean="0"/>
              <a:t>Warmer </a:t>
            </a:r>
            <a:r>
              <a:rPr lang="en-US" dirty="0"/>
              <a:t>water temperatures</a:t>
            </a:r>
            <a:r>
              <a:rPr lang="en-US" dirty="0" smtClean="0"/>
              <a:t>.</a:t>
            </a:r>
          </a:p>
        </p:txBody>
      </p:sp>
      <p:sp>
        <p:nvSpPr>
          <p:cNvPr id="4" name="Rectangle 3"/>
          <p:cNvSpPr/>
          <p:nvPr/>
        </p:nvSpPr>
        <p:spPr>
          <a:xfrm>
            <a:off x="152400" y="6396335"/>
            <a:ext cx="6705600" cy="261610"/>
          </a:xfrm>
          <a:prstGeom prst="rect">
            <a:avLst/>
          </a:prstGeom>
        </p:spPr>
        <p:txBody>
          <a:bodyPr wrap="square">
            <a:spAutoFit/>
          </a:bodyPr>
          <a:lstStyle/>
          <a:p>
            <a:r>
              <a:rPr lang="en-US" sz="1100" i="1" dirty="0" smtClean="0"/>
              <a:t>Source:  http</a:t>
            </a:r>
            <a:r>
              <a:rPr lang="en-US" sz="1100" i="1" dirty="0"/>
              <a:t>://www.ecy.wa.gov/pubs/1201004e.pdf</a:t>
            </a:r>
          </a:p>
        </p:txBody>
      </p:sp>
    </p:spTree>
    <p:extLst>
      <p:ext uri="{BB962C8B-B14F-4D97-AF65-F5344CB8AC3E}">
        <p14:creationId xmlns:p14="http://schemas.microsoft.com/office/powerpoint/2010/main" val="1916584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Projections</a:t>
            </a:r>
            <a:endParaRPr lang="en-US" b="1" dirty="0"/>
          </a:p>
        </p:txBody>
      </p:sp>
      <p:sp>
        <p:nvSpPr>
          <p:cNvPr id="3" name="Content Placeholder 2"/>
          <p:cNvSpPr>
            <a:spLocks noGrp="1"/>
          </p:cNvSpPr>
          <p:nvPr>
            <p:ph sz="quarter" idx="1"/>
          </p:nvPr>
        </p:nvSpPr>
        <p:spPr>
          <a:xfrm>
            <a:off x="304800" y="1752600"/>
            <a:ext cx="8503920" cy="4572000"/>
          </a:xfrm>
        </p:spPr>
        <p:txBody>
          <a:bodyPr/>
          <a:lstStyle/>
          <a:p>
            <a:r>
              <a:rPr lang="en-US" dirty="0" smtClean="0"/>
              <a:t>Drier, hotter weather causing droughts </a:t>
            </a:r>
          </a:p>
          <a:p>
            <a:r>
              <a:rPr lang="en-US" dirty="0" smtClean="0"/>
              <a:t>Coastal flooding from rising sea levels</a:t>
            </a:r>
          </a:p>
          <a:p>
            <a:r>
              <a:rPr lang="en-US" dirty="0" smtClean="0"/>
              <a:t>Increasing </a:t>
            </a:r>
            <a:r>
              <a:rPr lang="en-US" dirty="0"/>
              <a:t>frequency and severity of </a:t>
            </a:r>
            <a:r>
              <a:rPr lang="en-US" dirty="0" smtClean="0"/>
              <a:t>wildfires due to drier summers</a:t>
            </a:r>
          </a:p>
          <a:p>
            <a:r>
              <a:rPr lang="en-US" dirty="0" smtClean="0"/>
              <a:t>Increasing </a:t>
            </a:r>
            <a:r>
              <a:rPr lang="en-US" dirty="0"/>
              <a:t>frequency and severity of </a:t>
            </a:r>
            <a:r>
              <a:rPr lang="en-US" dirty="0" smtClean="0"/>
              <a:t>flooding from earlier snow melt and increased spring rains</a:t>
            </a:r>
            <a:endParaRPr lang="en-US" dirty="0"/>
          </a:p>
          <a:p>
            <a:endParaRPr lang="en-US" dirty="0"/>
          </a:p>
        </p:txBody>
      </p:sp>
    </p:spTree>
    <p:extLst>
      <p:ext uri="{BB962C8B-B14F-4D97-AF65-F5344CB8AC3E}">
        <p14:creationId xmlns:p14="http://schemas.microsoft.com/office/powerpoint/2010/main" val="1263979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74638"/>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defRPr/>
            </a:pPr>
            <a:endParaRPr lang="en-US" sz="1200" dirty="0">
              <a:solidFill>
                <a:prstClr val="black"/>
              </a:solidFill>
            </a:endParaRPr>
          </a:p>
        </p:txBody>
      </p:sp>
      <p:sp>
        <p:nvSpPr>
          <p:cNvPr id="62466" name="Title 1"/>
          <p:cNvSpPr>
            <a:spLocks noGrp="1"/>
          </p:cNvSpPr>
          <p:nvPr>
            <p:ph type="title" idx="4294967295"/>
          </p:nvPr>
        </p:nvSpPr>
        <p:spPr>
          <a:xfrm>
            <a:off x="0" y="228600"/>
            <a:ext cx="8534400" cy="758825"/>
          </a:xfrm>
        </p:spPr>
        <p:txBody>
          <a:bodyPr/>
          <a:lstStyle/>
          <a:p>
            <a:r>
              <a:rPr lang="en-US" b="1" dirty="0"/>
              <a:t>Near-term Challenges of SLR</a:t>
            </a:r>
          </a:p>
        </p:txBody>
      </p:sp>
      <p:pic>
        <p:nvPicPr>
          <p:cNvPr id="62467" name="Picture 2" descr="http://soundwaves.usgs.gov/2008/07/CliffLV1cvPLSL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143000"/>
            <a:ext cx="6477000" cy="521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81000" y="1030984"/>
            <a:ext cx="3657600" cy="4778231"/>
          </a:xfrm>
          <a:prstGeom prst="rect">
            <a:avLst/>
          </a:prstGeom>
          <a:solidFill>
            <a:srgbClr val="FFFFFF">
              <a:alpha val="69804"/>
            </a:srgbClr>
          </a:solidFill>
          <a:ln w="9525">
            <a:noFill/>
            <a:miter lim="800000"/>
            <a:headEnd/>
            <a:tailEnd/>
          </a:ln>
        </p:spPr>
        <p:txBody>
          <a:bodyPr>
            <a:spAutoFit/>
          </a:bodyPr>
          <a:lstStyle/>
          <a:p>
            <a:pPr>
              <a:spcBef>
                <a:spcPct val="30000"/>
              </a:spcBef>
              <a:defRPr/>
            </a:pPr>
            <a:r>
              <a:rPr lang="en-US" sz="2400" dirty="0">
                <a:solidFill>
                  <a:prstClr val="black"/>
                </a:solidFill>
                <a:ea typeface="+mn-ea"/>
                <a:cs typeface="+mn-cs"/>
              </a:rPr>
              <a:t>Sea level rise increases storm surge and the risk of:</a:t>
            </a:r>
          </a:p>
          <a:p>
            <a:pPr>
              <a:spcBef>
                <a:spcPts val="0"/>
              </a:spcBef>
              <a:defRPr/>
            </a:pPr>
            <a:r>
              <a:rPr lang="en-US" sz="2400" dirty="0">
                <a:solidFill>
                  <a:prstClr val="black"/>
                </a:solidFill>
                <a:ea typeface="+mn-ea"/>
                <a:cs typeface="+mn-cs"/>
              </a:rPr>
              <a:t> </a:t>
            </a:r>
          </a:p>
          <a:p>
            <a:pPr marL="463550" indent="-295275">
              <a:spcBef>
                <a:spcPts val="0"/>
              </a:spcBef>
              <a:buFont typeface="Arial" pitchFamily="34" charset="0"/>
              <a:buChar char="•"/>
              <a:defRPr/>
            </a:pPr>
            <a:r>
              <a:rPr lang="en-US" sz="2400" dirty="0">
                <a:solidFill>
                  <a:prstClr val="black"/>
                </a:solidFill>
                <a:ea typeface="+mn-ea"/>
                <a:cs typeface="+mn-cs"/>
              </a:rPr>
              <a:t>flooding, </a:t>
            </a:r>
          </a:p>
          <a:p>
            <a:pPr marL="463550" indent="-295275">
              <a:spcBef>
                <a:spcPct val="30000"/>
              </a:spcBef>
              <a:buFont typeface="Arial" pitchFamily="34" charset="0"/>
              <a:buChar char="•"/>
              <a:defRPr/>
            </a:pPr>
            <a:r>
              <a:rPr lang="en-US" sz="2400" dirty="0">
                <a:solidFill>
                  <a:prstClr val="black"/>
                </a:solidFill>
                <a:ea typeface="+mn-ea"/>
                <a:cs typeface="+mn-cs"/>
              </a:rPr>
              <a:t>erosion, </a:t>
            </a:r>
          </a:p>
          <a:p>
            <a:pPr marL="463550" indent="-295275">
              <a:spcBef>
                <a:spcPct val="30000"/>
              </a:spcBef>
              <a:buFont typeface="Arial" pitchFamily="34" charset="0"/>
              <a:buChar char="•"/>
              <a:defRPr/>
            </a:pPr>
            <a:r>
              <a:rPr lang="en-US" sz="2400" dirty="0">
                <a:solidFill>
                  <a:prstClr val="black"/>
                </a:solidFill>
                <a:ea typeface="+mn-ea"/>
                <a:cs typeface="+mn-cs"/>
              </a:rPr>
              <a:t>habitat loss </a:t>
            </a:r>
          </a:p>
          <a:p>
            <a:pPr marL="463550" indent="-295275">
              <a:spcBef>
                <a:spcPct val="30000"/>
              </a:spcBef>
              <a:buFont typeface="Arial" pitchFamily="34" charset="0"/>
              <a:buChar char="•"/>
              <a:defRPr/>
            </a:pPr>
            <a:endParaRPr lang="en-US" sz="2400" dirty="0">
              <a:solidFill>
                <a:prstClr val="black"/>
              </a:solidFill>
              <a:ea typeface="+mn-ea"/>
              <a:cs typeface="+mn-cs"/>
            </a:endParaRPr>
          </a:p>
          <a:p>
            <a:pPr>
              <a:spcBef>
                <a:spcPct val="30000"/>
              </a:spcBef>
              <a:defRPr/>
            </a:pPr>
            <a:r>
              <a:rPr lang="en-US" sz="2400" dirty="0">
                <a:solidFill>
                  <a:prstClr val="black"/>
                </a:solidFill>
                <a:ea typeface="+mn-ea"/>
                <a:cs typeface="+mn-cs"/>
              </a:rPr>
              <a:t>These impacts will affect coastal areas </a:t>
            </a:r>
            <a:r>
              <a:rPr lang="en-US" sz="2400" i="1" dirty="0">
                <a:solidFill>
                  <a:prstClr val="black"/>
                </a:solidFill>
                <a:ea typeface="+mn-ea"/>
                <a:cs typeface="+mn-cs"/>
              </a:rPr>
              <a:t>long before permanent inundation.</a:t>
            </a:r>
          </a:p>
          <a:p>
            <a:pPr>
              <a:spcBef>
                <a:spcPct val="30000"/>
              </a:spcBef>
              <a:defRPr/>
            </a:pPr>
            <a:endParaRPr lang="en-US" sz="900" dirty="0">
              <a:solidFill>
                <a:prstClr val="black"/>
              </a:solidFill>
              <a:ea typeface="+mn-ea"/>
              <a:cs typeface="+mn-cs"/>
            </a:endParaRPr>
          </a:p>
        </p:txBody>
      </p:sp>
      <p:cxnSp>
        <p:nvCxnSpPr>
          <p:cNvPr id="8" name="Straight Connector 7"/>
          <p:cNvCxnSpPr/>
          <p:nvPr/>
        </p:nvCxnSpPr>
        <p:spPr>
          <a:xfrm>
            <a:off x="1066800" y="990600"/>
            <a:ext cx="68580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8433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0" y="4876800"/>
            <a:ext cx="2724150" cy="1808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808038"/>
            <a:ext cx="2743200" cy="1858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4600" y="174625"/>
            <a:ext cx="2724150" cy="1847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1250" y="2827338"/>
            <a:ext cx="272415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7654" name="Group 39"/>
          <p:cNvGrpSpPr>
            <a:grpSpLocks/>
          </p:cNvGrpSpPr>
          <p:nvPr/>
        </p:nvGrpSpPr>
        <p:grpSpPr bwMode="auto">
          <a:xfrm>
            <a:off x="228600" y="808038"/>
            <a:ext cx="8686800" cy="5897562"/>
            <a:chOff x="228600" y="655739"/>
            <a:chExt cx="8686800" cy="5897461"/>
          </a:xfrm>
        </p:grpSpPr>
        <p:grpSp>
          <p:nvGrpSpPr>
            <p:cNvPr id="27657" name="Group 45"/>
            <p:cNvGrpSpPr>
              <a:grpSpLocks/>
            </p:cNvGrpSpPr>
            <p:nvPr/>
          </p:nvGrpSpPr>
          <p:grpSpPr bwMode="auto">
            <a:xfrm>
              <a:off x="3200400" y="2667000"/>
              <a:ext cx="2743200" cy="1846263"/>
              <a:chOff x="3200400" y="2725615"/>
              <a:chExt cx="2743200" cy="1846385"/>
            </a:xfrm>
          </p:grpSpPr>
          <p:pic>
            <p:nvPicPr>
              <p:cNvPr id="27676" name="Picture 2" descr="BULL%20RUN%20LAKE"/>
              <p:cNvPicPr>
                <a:picLocks noChangeAspect="1" noChangeArrowheads="1"/>
              </p:cNvPicPr>
              <p:nvPr/>
            </p:nvPicPr>
            <p:blipFill>
              <a:blip r:embed="rId7" cstate="print">
                <a:lum bright="10000"/>
                <a:extLst>
                  <a:ext uri="{28A0092B-C50C-407E-A947-70E740481C1C}">
                    <a14:useLocalDpi xmlns:a14="http://schemas.microsoft.com/office/drawing/2010/main" val="0"/>
                  </a:ext>
                </a:extLst>
              </a:blip>
              <a:srcRect/>
              <a:stretch>
                <a:fillRect/>
              </a:stretch>
            </p:blipFill>
            <p:spPr bwMode="auto">
              <a:xfrm>
                <a:off x="3200400" y="2725615"/>
                <a:ext cx="2743200" cy="184638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677" name="TextBox 26"/>
              <p:cNvSpPr txBox="1">
                <a:spLocks noChangeArrowheads="1"/>
              </p:cNvSpPr>
              <p:nvPr/>
            </p:nvSpPr>
            <p:spPr bwMode="auto">
              <a:xfrm>
                <a:off x="3200400" y="2743200"/>
                <a:ext cx="2743200" cy="36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M&amp;I Water Supply </a:t>
                </a:r>
              </a:p>
            </p:txBody>
          </p:sp>
        </p:grpSp>
        <p:grpSp>
          <p:nvGrpSpPr>
            <p:cNvPr id="27658" name="Group 46"/>
            <p:cNvGrpSpPr>
              <a:grpSpLocks/>
            </p:cNvGrpSpPr>
            <p:nvPr/>
          </p:nvGrpSpPr>
          <p:grpSpPr bwMode="auto">
            <a:xfrm>
              <a:off x="228600" y="685900"/>
              <a:ext cx="5736021" cy="5867300"/>
              <a:chOff x="228600" y="685900"/>
              <a:chExt cx="5736021" cy="5867300"/>
            </a:xfrm>
          </p:grpSpPr>
          <p:grpSp>
            <p:nvGrpSpPr>
              <p:cNvPr id="27664" name="Group 9"/>
              <p:cNvGrpSpPr>
                <a:grpSpLocks/>
              </p:cNvGrpSpPr>
              <p:nvPr/>
            </p:nvGrpSpPr>
            <p:grpSpPr bwMode="auto">
              <a:xfrm>
                <a:off x="228600" y="4724400"/>
                <a:ext cx="2743200" cy="1828800"/>
                <a:chOff x="609600" y="4343400"/>
                <a:chExt cx="2743200" cy="1935661"/>
              </a:xfrm>
            </p:grpSpPr>
            <p:pic>
              <p:nvPicPr>
                <p:cNvPr id="27674" name="Picture 7" descr="7104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4343400"/>
                  <a:ext cx="2743200" cy="19356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78" name="TextBox 8"/>
                <p:cNvSpPr txBox="1">
                  <a:spLocks noChangeArrowheads="1"/>
                </p:cNvSpPr>
                <p:nvPr/>
              </p:nvSpPr>
              <p:spPr bwMode="auto">
                <a:xfrm>
                  <a:off x="609600" y="4343433"/>
                  <a:ext cx="2743200" cy="39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solidFill>
                        <a:schemeClr val="bg1"/>
                      </a:solidFill>
                      <a:effectLst>
                        <a:outerShdw blurRad="38100" dist="38100" dir="2700000" algn="tl">
                          <a:srgbClr val="DDDDDD"/>
                        </a:outerShdw>
                      </a:effectLst>
                      <a:cs typeface="+mn-cs"/>
                    </a:rPr>
                    <a:t>Flood Management</a:t>
                  </a:r>
                </a:p>
              </p:txBody>
            </p:sp>
          </p:grpSp>
          <p:grpSp>
            <p:nvGrpSpPr>
              <p:cNvPr id="27665" name="Group 19"/>
              <p:cNvGrpSpPr>
                <a:grpSpLocks/>
              </p:cNvGrpSpPr>
              <p:nvPr/>
            </p:nvGrpSpPr>
            <p:grpSpPr bwMode="auto">
              <a:xfrm>
                <a:off x="228600" y="2675006"/>
                <a:ext cx="2743200" cy="1857562"/>
                <a:chOff x="457200" y="2684747"/>
                <a:chExt cx="2364477" cy="1592195"/>
              </a:xfrm>
            </p:grpSpPr>
            <p:pic>
              <p:nvPicPr>
                <p:cNvPr id="18" name="Picture 17" descr="sockeye_UW News images.jpg"/>
                <p:cNvPicPr>
                  <a:picLocks noChangeAspect="1"/>
                </p:cNvPicPr>
                <p:nvPr/>
              </p:nvPicPr>
              <p:blipFill>
                <a:blip r:embed="rId9" cstate="print"/>
                <a:stretch>
                  <a:fillRect/>
                </a:stretch>
              </p:blipFill>
              <p:spPr bwMode="auto">
                <a:xfrm>
                  <a:off x="457200" y="2684745"/>
                  <a:ext cx="2364477" cy="1567515"/>
                </a:xfrm>
                <a:prstGeom prst="rect">
                  <a:avLst/>
                </a:prstGeom>
                <a:ln w="12700">
                  <a:solidFill>
                    <a:schemeClr val="accent6">
                      <a:lumMod val="50000"/>
                    </a:schemeClr>
                  </a:solidFill>
                </a:ln>
              </p:spPr>
            </p:pic>
            <p:sp>
              <p:nvSpPr>
                <p:cNvPr id="23576" name="TextBox 18"/>
                <p:cNvSpPr txBox="1">
                  <a:spLocks noChangeArrowheads="1"/>
                </p:cNvSpPr>
                <p:nvPr/>
              </p:nvSpPr>
              <p:spPr bwMode="auto">
                <a:xfrm>
                  <a:off x="457200" y="3722951"/>
                  <a:ext cx="2286483" cy="55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solidFill>
                        <a:schemeClr val="bg1"/>
                      </a:solidFill>
                      <a:effectLst>
                        <a:outerShdw blurRad="38100" dist="38100" dir="2700000" algn="tl">
                          <a:srgbClr val="DDDDDD"/>
                        </a:outerShdw>
                      </a:effectLst>
                      <a:cs typeface="+mn-cs"/>
                    </a:rPr>
                    <a:t>Environmental Protection  </a:t>
                  </a:r>
                </a:p>
              </p:txBody>
            </p:sp>
          </p:grpSp>
          <p:grpSp>
            <p:nvGrpSpPr>
              <p:cNvPr id="27666" name="Group 35"/>
              <p:cNvGrpSpPr>
                <a:grpSpLocks/>
              </p:cNvGrpSpPr>
              <p:nvPr/>
            </p:nvGrpSpPr>
            <p:grpSpPr bwMode="auto">
              <a:xfrm>
                <a:off x="3187262" y="4703379"/>
                <a:ext cx="2777359" cy="1828800"/>
                <a:chOff x="3187262" y="2722179"/>
                <a:chExt cx="2777359" cy="1828800"/>
              </a:xfrm>
            </p:grpSpPr>
            <p:pic>
              <p:nvPicPr>
                <p:cNvPr id="31" name="Picture 30" descr="Grand Coulee Dam.JPG"/>
                <p:cNvPicPr>
                  <a:picLocks/>
                </p:cNvPicPr>
                <p:nvPr/>
              </p:nvPicPr>
              <p:blipFill>
                <a:blip r:embed="rId10" cstate="print"/>
                <a:stretch>
                  <a:fillRect/>
                </a:stretch>
              </p:blipFill>
              <p:spPr>
                <a:xfrm>
                  <a:off x="3187700" y="2722595"/>
                  <a:ext cx="2741613" cy="1828769"/>
                </a:xfrm>
                <a:prstGeom prst="rect">
                  <a:avLst/>
                </a:prstGeom>
                <a:ln w="19050">
                  <a:solidFill>
                    <a:schemeClr val="accent5">
                      <a:lumMod val="75000"/>
                    </a:schemeClr>
                  </a:solidFill>
                </a:ln>
              </p:spPr>
            </p:pic>
            <p:sp>
              <p:nvSpPr>
                <p:cNvPr id="27671" name="TextBox 28"/>
                <p:cNvSpPr txBox="1">
                  <a:spLocks noChangeArrowheads="1"/>
                </p:cNvSpPr>
                <p:nvPr/>
              </p:nvSpPr>
              <p:spPr bwMode="auto">
                <a:xfrm>
                  <a:off x="3221421" y="27432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t>Energy Supply  </a:t>
                  </a:r>
                </a:p>
              </p:txBody>
            </p:sp>
          </p:grpSp>
          <p:grpSp>
            <p:nvGrpSpPr>
              <p:cNvPr id="27667" name="Group 40"/>
              <p:cNvGrpSpPr>
                <a:grpSpLocks/>
              </p:cNvGrpSpPr>
              <p:nvPr/>
            </p:nvGrpSpPr>
            <p:grpSpPr bwMode="auto">
              <a:xfrm>
                <a:off x="3200400" y="685900"/>
                <a:ext cx="2743200" cy="1828770"/>
                <a:chOff x="304800" y="762100"/>
                <a:chExt cx="2743200" cy="1828770"/>
              </a:xfrm>
            </p:grpSpPr>
            <p:pic>
              <p:nvPicPr>
                <p:cNvPr id="39" name="Picture 14" descr="Mix-water-cropped"/>
                <p:cNvPicPr>
                  <a:picLocks noChangeArrowheads="1"/>
                </p:cNvPicPr>
                <p:nvPr/>
              </p:nvPicPr>
              <p:blipFill>
                <a:blip r:embed="rId11" cstate="print"/>
                <a:srcRect l="5556" t="5660" r="5556" b="9434"/>
                <a:stretch>
                  <a:fillRect/>
                </a:stretch>
              </p:blipFill>
              <p:spPr bwMode="auto">
                <a:xfrm>
                  <a:off x="304800" y="762100"/>
                  <a:ext cx="2743200" cy="1828769"/>
                </a:xfrm>
                <a:prstGeom prst="rect">
                  <a:avLst/>
                </a:prstGeom>
                <a:noFill/>
                <a:ln w="9525">
                  <a:solidFill>
                    <a:schemeClr val="accent6">
                      <a:lumMod val="75000"/>
                    </a:schemeClr>
                  </a:solidFill>
                  <a:miter lim="800000"/>
                  <a:headEnd/>
                  <a:tailEnd/>
                </a:ln>
              </p:spPr>
            </p:pic>
            <p:sp>
              <p:nvSpPr>
                <p:cNvPr id="23572" name="TextBox 39"/>
                <p:cNvSpPr txBox="1">
                  <a:spLocks noChangeArrowheads="1"/>
                </p:cNvSpPr>
                <p:nvPr/>
              </p:nvSpPr>
              <p:spPr bwMode="auto">
                <a:xfrm>
                  <a:off x="304800" y="762100"/>
                  <a:ext cx="2743200" cy="3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solidFill>
                        <a:schemeClr val="bg1"/>
                      </a:solidFill>
                      <a:effectLst>
                        <a:outerShdw blurRad="38100" dist="38100" dir="2700000" algn="tl">
                          <a:srgbClr val="DDDDDD"/>
                        </a:outerShdw>
                      </a:effectLst>
                      <a:cs typeface="+mn-cs"/>
                    </a:rPr>
                    <a:t>Water Quality </a:t>
                  </a:r>
                </a:p>
              </p:txBody>
            </p:sp>
          </p:grpSp>
        </p:grpSp>
        <p:grpSp>
          <p:nvGrpSpPr>
            <p:cNvPr id="27659" name="Group 44"/>
            <p:cNvGrpSpPr>
              <a:grpSpLocks/>
            </p:cNvGrpSpPr>
            <p:nvPr/>
          </p:nvGrpSpPr>
          <p:grpSpPr bwMode="auto">
            <a:xfrm>
              <a:off x="228600" y="685900"/>
              <a:ext cx="2743200" cy="1828769"/>
              <a:chOff x="3200400" y="762100"/>
              <a:chExt cx="2743200" cy="1828769"/>
            </a:xfrm>
          </p:grpSpPr>
          <p:pic>
            <p:nvPicPr>
              <p:cNvPr id="42" name="Picture 4" descr="http://www.antistax.at/Images/illustration/crowded_street_large.jpg"/>
              <p:cNvPicPr>
                <a:picLocks noChangeArrowheads="1"/>
              </p:cNvPicPr>
              <p:nvPr/>
            </p:nvPicPr>
            <p:blipFill>
              <a:blip r:embed="rId12" cstate="print"/>
              <a:stretch>
                <a:fillRect/>
              </a:stretch>
            </p:blipFill>
            <p:spPr bwMode="auto">
              <a:xfrm>
                <a:off x="3200400" y="762100"/>
                <a:ext cx="2743200" cy="1828769"/>
              </a:xfrm>
              <a:prstGeom prst="rect">
                <a:avLst/>
              </a:prstGeom>
              <a:noFill/>
              <a:ln>
                <a:solidFill>
                  <a:schemeClr val="accent6">
                    <a:lumMod val="75000"/>
                  </a:schemeClr>
                </a:solidFill>
              </a:ln>
            </p:spPr>
          </p:pic>
          <p:sp>
            <p:nvSpPr>
              <p:cNvPr id="134153" name="TextBox 42"/>
              <p:cNvSpPr txBox="1">
                <a:spLocks noChangeArrowheads="1"/>
              </p:cNvSpPr>
              <p:nvPr/>
            </p:nvSpPr>
            <p:spPr bwMode="auto">
              <a:xfrm>
                <a:off x="3200400" y="762100"/>
                <a:ext cx="2743200" cy="369882"/>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solidFill>
                      <a:schemeClr val="bg1"/>
                    </a:solidFill>
                    <a:effectLst>
                      <a:outerShdw blurRad="38100" dist="38100" dir="2700000" algn="tl">
                        <a:srgbClr val="DDDDDD"/>
                      </a:outerShdw>
                    </a:effectLst>
                    <a:cs typeface="+mn-cs"/>
                  </a:rPr>
                  <a:t>Public Health</a:t>
                </a:r>
              </a:p>
            </p:txBody>
          </p:sp>
        </p:grpSp>
        <p:sp>
          <p:nvSpPr>
            <p:cNvPr id="23560" name="TextBox 39"/>
            <p:cNvSpPr txBox="1">
              <a:spLocks noChangeArrowheads="1"/>
            </p:cNvSpPr>
            <p:nvPr/>
          </p:nvSpPr>
          <p:spPr bwMode="auto">
            <a:xfrm>
              <a:off x="6172200" y="655739"/>
              <a:ext cx="2743200" cy="64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b="1" dirty="0" smtClean="0">
                  <a:solidFill>
                    <a:schemeClr val="bg1"/>
                  </a:solidFill>
                  <a:effectLst>
                    <a:outerShdw blurRad="38100" dist="38100" dir="2700000" algn="tl">
                      <a:srgbClr val="DDDDDD"/>
                    </a:outerShdw>
                  </a:effectLst>
                  <a:cs typeface="+mn-cs"/>
                </a:rPr>
                <a:t>Stormwater Management</a:t>
              </a:r>
            </a:p>
          </p:txBody>
        </p:sp>
        <p:sp>
          <p:nvSpPr>
            <p:cNvPr id="23562" name="TextBox 39"/>
            <p:cNvSpPr txBox="1">
              <a:spLocks noChangeArrowheads="1"/>
            </p:cNvSpPr>
            <p:nvPr/>
          </p:nvSpPr>
          <p:spPr bwMode="auto">
            <a:xfrm>
              <a:off x="6145213" y="2667067"/>
              <a:ext cx="2743200" cy="3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b="1" dirty="0" smtClean="0">
                  <a:solidFill>
                    <a:schemeClr val="bg1"/>
                  </a:solidFill>
                  <a:effectLst>
                    <a:outerShdw blurRad="38100" dist="38100" dir="2700000" algn="tl">
                      <a:srgbClr val="DDDDDD"/>
                    </a:outerShdw>
                  </a:effectLst>
                  <a:cs typeface="+mn-cs"/>
                </a:rPr>
                <a:t>Natural Areas Mngmt</a:t>
              </a:r>
            </a:p>
          </p:txBody>
        </p:sp>
      </p:grpSp>
      <p:sp>
        <p:nvSpPr>
          <p:cNvPr id="23555" name="Title 1"/>
          <p:cNvSpPr>
            <a:spLocks noGrp="1"/>
          </p:cNvSpPr>
          <p:nvPr>
            <p:ph type="title"/>
          </p:nvPr>
        </p:nvSpPr>
        <p:spPr>
          <a:xfrm>
            <a:off x="0" y="16933"/>
            <a:ext cx="9144000" cy="633413"/>
          </a:xfrm>
        </p:spPr>
        <p:txBody>
          <a:bodyPr>
            <a:normAutofit/>
          </a:bodyPr>
          <a:lstStyle/>
          <a:p>
            <a:pPr eaLnBrk="1" hangingPunct="1">
              <a:defRPr/>
            </a:pPr>
            <a:r>
              <a:rPr lang="en-US" sz="2200" dirty="0" smtClean="0">
                <a:ea typeface="+mj-ea"/>
                <a:cs typeface="+mj-cs"/>
              </a:rPr>
              <a:t>Long Term </a:t>
            </a:r>
            <a:r>
              <a:rPr lang="en-US" sz="2200" dirty="0"/>
              <a:t>C</a:t>
            </a:r>
            <a:r>
              <a:rPr lang="en-US" sz="2200" dirty="0" smtClean="0">
                <a:ea typeface="+mj-ea"/>
                <a:cs typeface="+mj-cs"/>
              </a:rPr>
              <a:t>hallenges to Local Government Services </a:t>
            </a:r>
            <a:r>
              <a:rPr lang="en-US" sz="2200" dirty="0">
                <a:ea typeface="+mj-ea"/>
                <a:cs typeface="+mj-cs"/>
              </a:rPr>
              <a:t>and </a:t>
            </a:r>
            <a:r>
              <a:rPr lang="en-US" sz="2200" dirty="0" smtClean="0">
                <a:ea typeface="+mj-ea"/>
                <a:cs typeface="+mj-cs"/>
              </a:rPr>
              <a:t>Functions</a:t>
            </a:r>
          </a:p>
        </p:txBody>
      </p:sp>
      <p:sp>
        <p:nvSpPr>
          <p:cNvPr id="30" name="TextBox 39"/>
          <p:cNvSpPr txBox="1">
            <a:spLocks noChangeArrowheads="1"/>
          </p:cNvSpPr>
          <p:nvPr/>
        </p:nvSpPr>
        <p:spPr bwMode="auto">
          <a:xfrm>
            <a:off x="6172200" y="4876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n-US" b="1" dirty="0" smtClean="0">
                <a:solidFill>
                  <a:schemeClr val="bg1"/>
                </a:solidFill>
                <a:effectLst>
                  <a:outerShdw blurRad="38100" dist="38100" dir="2700000" algn="tl">
                    <a:srgbClr val="DDDDDD"/>
                  </a:outerShdw>
                </a:effectLst>
                <a:cs typeface="+mn-cs"/>
              </a:rPr>
              <a:t>Economic Development</a:t>
            </a:r>
          </a:p>
        </p:txBody>
      </p:sp>
    </p:spTree>
    <p:extLst>
      <p:ext uri="{BB962C8B-B14F-4D97-AF65-F5344CB8AC3E}">
        <p14:creationId xmlns:p14="http://schemas.microsoft.com/office/powerpoint/2010/main" val="414577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3">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00FF"/>
      </a:hlink>
      <a:folHlink>
        <a:srgbClr val="0000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530</TotalTime>
  <Words>2001</Words>
  <Application>Microsoft Office PowerPoint</Application>
  <PresentationFormat>On-screen Show (4:3)</PresentationFormat>
  <Paragraphs>279</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Planning for Climate Change</vt:lpstr>
      <vt:lpstr>The Science of Climate Change</vt:lpstr>
      <vt:lpstr>The Science of Climate Change</vt:lpstr>
      <vt:lpstr>Climate Change Defined</vt:lpstr>
      <vt:lpstr>Emissions by Sector for Washington State</vt:lpstr>
      <vt:lpstr>Observations</vt:lpstr>
      <vt:lpstr>Projections</vt:lpstr>
      <vt:lpstr>Near-term Challenges of SLR</vt:lpstr>
      <vt:lpstr>Long Term Challenges to Local Government Services and Functions</vt:lpstr>
      <vt:lpstr> Two Pronged Response</vt:lpstr>
      <vt:lpstr>RCWs in addition to the GMA</vt:lpstr>
      <vt:lpstr>Executive Order 14-04</vt:lpstr>
      <vt:lpstr>What Can Planners Do?</vt:lpstr>
      <vt:lpstr>Mitigation Measures</vt:lpstr>
      <vt:lpstr>Mitigation Measures</vt:lpstr>
      <vt:lpstr>Mitigation Measures</vt:lpstr>
      <vt:lpstr> What Does it Mean to  “Adapt to Climate Change”?</vt:lpstr>
      <vt:lpstr>Climate Change Video</vt:lpstr>
      <vt:lpstr>Adaptation</vt:lpstr>
      <vt:lpstr>Vulnerability Assessments</vt:lpstr>
      <vt:lpstr>Vulnerability Assessment Examples</vt:lpstr>
      <vt:lpstr>Extreme Heat Events</vt:lpstr>
      <vt:lpstr>Extreme Heat Adaptation</vt:lpstr>
      <vt:lpstr>Sea Level Rise Adaptations</vt:lpstr>
      <vt:lpstr>Planning Resilient Communities</vt:lpstr>
      <vt:lpstr>Planning for Uncertainty</vt:lpstr>
      <vt:lpstr>Resources for Washington</vt:lpstr>
      <vt:lpstr>Thank You!</vt:lpstr>
      <vt:lpstr>Questions?</vt:lpstr>
      <vt:lpstr>The Pope on Climate</vt:lpstr>
    </vt:vector>
  </TitlesOfParts>
  <Company>Washington State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Climate Change</dc:title>
  <dc:creator>Phillips, Joyce (COM)</dc:creator>
  <cp:lastModifiedBy>Phillips, Joyce (COM)</cp:lastModifiedBy>
  <cp:revision>81</cp:revision>
  <dcterms:created xsi:type="dcterms:W3CDTF">2015-09-17T20:43:56Z</dcterms:created>
  <dcterms:modified xsi:type="dcterms:W3CDTF">2015-09-23T19:05:30Z</dcterms:modified>
</cp:coreProperties>
</file>